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av" ContentType="audio/x-wav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4.xml" ContentType="application/vnd.openxmlformats-officedocument.presentationml.notesSlid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notesSlides/notesSlide5.xml" ContentType="application/vnd.openxmlformats-officedocument.presentationml.notesSlid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notesSlides/notesSlide6.xml" ContentType="application/vnd.openxmlformats-officedocument.presentationml.notesSlid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notesSlides/notesSlide7.xml" ContentType="application/vnd.openxmlformats-officedocument.presentationml.notesSlide+xml"/>
  <Override PartName="/ppt/charts/chart8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charts/chart9.xml" ContentType="application/vnd.openxmlformats-officedocument.drawingml.chart+xml"/>
  <Override PartName="/ppt/charts/style9.xml" ContentType="application/vnd.ms-office.chartstyle+xml"/>
  <Override PartName="/ppt/charts/colors9.xml" ContentType="application/vnd.ms-office.chartcolorstyle+xml"/>
  <Override PartName="/ppt/notesSlides/notesSlide8.xml" ContentType="application/vnd.openxmlformats-officedocument.presentationml.notesSlide+xml"/>
  <Override PartName="/ppt/charts/chart10.xml" ContentType="application/vnd.openxmlformats-officedocument.drawingml.chart+xml"/>
  <Override PartName="/ppt/charts/style10.xml" ContentType="application/vnd.ms-office.chartstyle+xml"/>
  <Override PartName="/ppt/charts/colors10.xml" ContentType="application/vnd.ms-office.chartcolorstyle+xml"/>
  <Override PartName="/ppt/charts/chart11.xml" ContentType="application/vnd.openxmlformats-officedocument.drawingml.chart+xml"/>
  <Override PartName="/ppt/charts/style11.xml" ContentType="application/vnd.ms-office.chartstyle+xml"/>
  <Override PartName="/ppt/charts/colors11.xml" ContentType="application/vnd.ms-office.chartcolorstyle+xml"/>
  <Override PartName="/ppt/charts/chart12.xml" ContentType="application/vnd.openxmlformats-officedocument.drawingml.chart+xml"/>
  <Override PartName="/ppt/charts/style12.xml" ContentType="application/vnd.ms-office.chartstyle+xml"/>
  <Override PartName="/ppt/charts/colors12.xml" ContentType="application/vnd.ms-office.chartcolorstyle+xml"/>
  <Override PartName="/ppt/notesSlides/notesSlide9.xml" ContentType="application/vnd.openxmlformats-officedocument.presentationml.notesSlide+xml"/>
  <Override PartName="/ppt/charts/chart13.xml" ContentType="application/vnd.openxmlformats-officedocument.drawingml.chart+xml"/>
  <Override PartName="/ppt/charts/style13.xml" ContentType="application/vnd.ms-office.chartstyle+xml"/>
  <Override PartName="/ppt/charts/colors13.xml" ContentType="application/vnd.ms-office.chartcolorstyle+xml"/>
  <Override PartName="/ppt/charts/chart14.xml" ContentType="application/vnd.openxmlformats-officedocument.drawingml.chart+xml"/>
  <Override PartName="/ppt/charts/style14.xml" ContentType="application/vnd.ms-office.chartstyle+xml"/>
  <Override PartName="/ppt/charts/colors14.xml" ContentType="application/vnd.ms-office.chartcolorstyl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sldIdLst>
    <p:sldId id="257" r:id="rId2"/>
    <p:sldId id="258" r:id="rId3"/>
    <p:sldId id="259" r:id="rId4"/>
    <p:sldId id="260" r:id="rId5"/>
    <p:sldId id="261" r:id="rId6"/>
    <p:sldId id="262" r:id="rId7"/>
    <p:sldId id="281" r:id="rId8"/>
    <p:sldId id="264" r:id="rId9"/>
    <p:sldId id="282" r:id="rId10"/>
    <p:sldId id="266" r:id="rId11"/>
    <p:sldId id="283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6" r:id="rId20"/>
    <p:sldId id="277" r:id="rId21"/>
    <p:sldId id="284" r:id="rId22"/>
    <p:sldId id="279" r:id="rId2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28D00"/>
    <a:srgbClr val="FE6161"/>
    <a:srgbClr val="960000"/>
    <a:srgbClr val="003981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7273" autoAdjust="0"/>
    <p:restoredTop sz="84241" autoAdjust="0"/>
  </p:normalViewPr>
  <p:slideViewPr>
    <p:cSldViewPr snapToGrid="0">
      <p:cViewPr varScale="1">
        <p:scale>
          <a:sx n="58" d="100"/>
          <a:sy n="58" d="100"/>
        </p:scale>
        <p:origin x="720" y="60"/>
      </p:cViewPr>
      <p:guideLst/>
    </p:cSldViewPr>
  </p:slideViewPr>
  <p:notesTextViewPr>
    <p:cViewPr>
      <p:scale>
        <a:sx n="75" d="100"/>
        <a:sy n="75" d="100"/>
      </p:scale>
      <p:origin x="0" y="0"/>
    </p:cViewPr>
  </p:notesTextViewPr>
  <p:sorterViewPr>
    <p:cViewPr>
      <p:scale>
        <a:sx n="100" d="100"/>
        <a:sy n="100" d="100"/>
      </p:scale>
      <p:origin x="0" y="-108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USER-PC\Downloads\WEEK%2044%20%20MONDAY%20DOWNLOAD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10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USER-PC\Downloads\WEEK%2044%20%20MONDAY%20DOWNLOAD.xlsx" TargetMode="External"/><Relationship Id="rId2" Type="http://schemas.microsoft.com/office/2011/relationships/chartColorStyle" Target="colors10.xml"/><Relationship Id="rId1" Type="http://schemas.microsoft.com/office/2011/relationships/chartStyle" Target="style10.xml"/></Relationships>
</file>

<file path=ppt/charts/_rels/chart1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USER-PC\Downloads\WEEK%2044%20%20MONDAY%20DOWNLOAD.xlsx" TargetMode="External"/><Relationship Id="rId2" Type="http://schemas.microsoft.com/office/2011/relationships/chartColorStyle" Target="colors11.xml"/><Relationship Id="rId1" Type="http://schemas.microsoft.com/office/2011/relationships/chartStyle" Target="style11.xml"/></Relationships>
</file>

<file path=ppt/charts/_rels/chart1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USER-PC\Downloads\WEEK%2044%20%20MONDAY%20DOWNLOAD.xlsx" TargetMode="External"/><Relationship Id="rId2" Type="http://schemas.microsoft.com/office/2011/relationships/chartColorStyle" Target="colors12.xml"/><Relationship Id="rId1" Type="http://schemas.microsoft.com/office/2011/relationships/chartStyle" Target="style12.xml"/></Relationships>
</file>

<file path=ppt/charts/_rels/chart13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USER-PC\Downloads\WEEK%2044%20%20MONDAY%20DOWNLOAD.xlsx" TargetMode="External"/><Relationship Id="rId2" Type="http://schemas.microsoft.com/office/2011/relationships/chartColorStyle" Target="colors13.xml"/><Relationship Id="rId1" Type="http://schemas.microsoft.com/office/2011/relationships/chartStyle" Target="style13.xml"/></Relationships>
</file>

<file path=ppt/charts/_rels/chart14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USER-PC\Downloads\WEEK%2044%20%20MONDAY%20DOWNLOAD.xlsx" TargetMode="External"/><Relationship Id="rId2" Type="http://schemas.microsoft.com/office/2011/relationships/chartColorStyle" Target="colors14.xml"/><Relationship Id="rId1" Type="http://schemas.microsoft.com/office/2011/relationships/chartStyle" Target="style14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USER-PC\Downloads\WEEK%2044%20%20MONDAY%20DOWNLOAD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USER-PC\Downloads\WEEK%2044%20%20MONDAY%20DOWNLOAD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USER-PC\Downloads\WEEK%2044%20%20MONDAY%20DOWNLOAD.xlsx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USER-PC\Downloads\WEEK%2044%20%20MONDAY%20DOWNLOAD.xlsx" TargetMode="External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USER-PC\Downloads\WEEK%2044%20%20MONDAY%20DOWNLOAD.xlsx" TargetMode="External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USER-PC\Downloads\WEEK%2044%20%20MONDAY%20DOWNLOAD.xlsx" TargetMode="External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USER-PC\Downloads\WEEK%2044%20%20MONDAY%20DOWNLOAD.xlsx" TargetMode="External"/><Relationship Id="rId2" Type="http://schemas.microsoft.com/office/2011/relationships/chartColorStyle" Target="colors8.xml"/><Relationship Id="rId1" Type="http://schemas.microsoft.com/office/2011/relationships/chartStyle" Target="style8.xml"/></Relationships>
</file>

<file path=ppt/charts/_rels/chart9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USER-PC\Downloads\WEEK%2044%20%20MONDAY%20DOWNLOAD.xlsx" TargetMode="External"/><Relationship Id="rId2" Type="http://schemas.microsoft.com/office/2011/relationships/chartColorStyle" Target="colors9.xml"/><Relationship Id="rId1" Type="http://schemas.microsoft.com/office/2011/relationships/chartStyle" Target="style9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400" b="1" i="0" u="none" strike="noStrike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en-US" sz="2400" b="1" dirty="0">
                <a:solidFill>
                  <a:schemeClr val="tx1"/>
                </a:solidFill>
              </a:rPr>
              <a:t> Bayelsa-93% 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400" b="1" i="0" u="none" strike="noStrike" kern="1200" spc="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"/>
          <c:y val="0.20791908000400028"/>
          <c:w val="1"/>
          <c:h val="0.5225536688113257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REPORTS!$AB$10</c:f>
              <c:strCache>
                <c:ptCount val="1"/>
                <c:pt idx="0">
                  <c:v> Bayelsa 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1"/>
            <c:invertIfNegative val="0"/>
            <c:bubble3D val="0"/>
            <c:spPr>
              <a:solidFill>
                <a:schemeClr val="accent2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B38A-4508-9144-F59A00EA3647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4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REPORTS!$AC$1:$AE$1</c:f>
              <c:strCache>
                <c:ptCount val="3"/>
                <c:pt idx="0">
                  <c:v>RI HFs</c:v>
                </c:pt>
                <c:pt idx="1">
                  <c:v>Actual Reports</c:v>
                </c:pt>
                <c:pt idx="2">
                  <c:v>%</c:v>
                </c:pt>
              </c:strCache>
            </c:strRef>
          </c:cat>
          <c:val>
            <c:numRef>
              <c:f>REPORTS!$AC$10:$AE$10</c:f>
              <c:numCache>
                <c:formatCode>General</c:formatCode>
                <c:ptCount val="3"/>
                <c:pt idx="0">
                  <c:v>241</c:v>
                </c:pt>
                <c:pt idx="1">
                  <c:v>225</c:v>
                </c:pt>
                <c:pt idx="2" formatCode="0%">
                  <c:v>0.93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B38A-4508-9144-F59A00EA3647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80072047"/>
        <c:axId val="80055727"/>
      </c:barChart>
      <c:catAx>
        <c:axId val="80072047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2857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0055727"/>
        <c:crosses val="autoZero"/>
        <c:auto val="1"/>
        <c:lblAlgn val="ctr"/>
        <c:lblOffset val="100"/>
        <c:noMultiLvlLbl val="0"/>
      </c:catAx>
      <c:valAx>
        <c:axId val="80055727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80072047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 w="28575">
      <a:solidFill>
        <a:schemeClr val="tx1"/>
      </a:solidFill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2.8876437390804061E-2"/>
          <c:y val="2.8077817612669642E-2"/>
          <c:w val="0.96552732223434279"/>
          <c:h val="0.68946806202444866"/>
        </c:manualLayout>
      </c:layout>
      <c:lineChart>
        <c:grouping val="standard"/>
        <c:varyColors val="0"/>
        <c:ser>
          <c:idx val="0"/>
          <c:order val="0"/>
          <c:tx>
            <c:strRef>
              <c:f>TRENDS!$A$16</c:f>
              <c:strCache>
                <c:ptCount val="1"/>
                <c:pt idx="0">
                  <c:v>OS PLANNED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dLbls>
            <c:dLbl>
              <c:idx val="0"/>
              <c:layout>
                <c:manualLayout>
                  <c:x val="-2.8830808114873568E-2"/>
                  <c:y val="2.5515587343240834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24F3-4472-8A0E-0475990C1454}"/>
                </c:ext>
              </c:extLst>
            </c:dLbl>
            <c:dLbl>
              <c:idx val="3"/>
              <c:layout>
                <c:manualLayout>
                  <c:x val="-3.1070313321767257E-2"/>
                  <c:y val="1.2030164872562758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24F3-4472-8A0E-0475990C1454}"/>
                </c:ext>
              </c:extLst>
            </c:dLbl>
            <c:dLbl>
              <c:idx val="4"/>
              <c:layout>
                <c:manualLayout>
                  <c:x val="-2.9950560718320453E-2"/>
                  <c:y val="-7.787265159862429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24F3-4472-8A0E-0475990C1454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400" b="1" i="0" u="none" strike="noStrike" kern="1200" baseline="0">
                    <a:solidFill>
                      <a:schemeClr val="accent1">
                        <a:lumMod val="7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TRENDS!$Y$15:$AS$15</c:f>
              <c:strCache>
                <c:ptCount val="21"/>
                <c:pt idx="0">
                  <c:v>WK24</c:v>
                </c:pt>
                <c:pt idx="1">
                  <c:v>WK25</c:v>
                </c:pt>
                <c:pt idx="2">
                  <c:v>WK26</c:v>
                </c:pt>
                <c:pt idx="3">
                  <c:v>WK27</c:v>
                </c:pt>
                <c:pt idx="4">
                  <c:v>WK28</c:v>
                </c:pt>
                <c:pt idx="5">
                  <c:v>WK29</c:v>
                </c:pt>
                <c:pt idx="6">
                  <c:v>WK30</c:v>
                </c:pt>
                <c:pt idx="7">
                  <c:v>WK 31</c:v>
                </c:pt>
                <c:pt idx="8">
                  <c:v>WK32</c:v>
                </c:pt>
                <c:pt idx="9">
                  <c:v>WK33</c:v>
                </c:pt>
                <c:pt idx="10">
                  <c:v>WK34</c:v>
                </c:pt>
                <c:pt idx="11">
                  <c:v>WK35</c:v>
                </c:pt>
                <c:pt idx="12">
                  <c:v>WK 36</c:v>
                </c:pt>
                <c:pt idx="13">
                  <c:v>WK37</c:v>
                </c:pt>
                <c:pt idx="14">
                  <c:v>WK38</c:v>
                </c:pt>
                <c:pt idx="15">
                  <c:v>WK 39</c:v>
                </c:pt>
                <c:pt idx="16">
                  <c:v>WK 40</c:v>
                </c:pt>
                <c:pt idx="17">
                  <c:v>WK 41</c:v>
                </c:pt>
                <c:pt idx="18">
                  <c:v>WK42</c:v>
                </c:pt>
                <c:pt idx="19">
                  <c:v>WK43</c:v>
                </c:pt>
                <c:pt idx="20">
                  <c:v>WK44</c:v>
                </c:pt>
              </c:strCache>
            </c:strRef>
          </c:cat>
          <c:val>
            <c:numRef>
              <c:f>TRENDS!$Y$16:$AS$16</c:f>
              <c:numCache>
                <c:formatCode>General</c:formatCode>
                <c:ptCount val="21"/>
                <c:pt idx="0">
                  <c:v>194</c:v>
                </c:pt>
                <c:pt idx="1">
                  <c:v>197</c:v>
                </c:pt>
                <c:pt idx="2">
                  <c:v>219</c:v>
                </c:pt>
                <c:pt idx="3">
                  <c:v>178</c:v>
                </c:pt>
                <c:pt idx="4">
                  <c:v>191</c:v>
                </c:pt>
                <c:pt idx="5">
                  <c:v>186</c:v>
                </c:pt>
                <c:pt idx="6">
                  <c:v>204</c:v>
                </c:pt>
                <c:pt idx="7">
                  <c:v>37</c:v>
                </c:pt>
                <c:pt idx="8">
                  <c:v>205</c:v>
                </c:pt>
                <c:pt idx="9">
                  <c:v>195</c:v>
                </c:pt>
                <c:pt idx="10">
                  <c:v>203</c:v>
                </c:pt>
                <c:pt idx="11">
                  <c:v>80</c:v>
                </c:pt>
                <c:pt idx="12">
                  <c:v>137</c:v>
                </c:pt>
                <c:pt idx="13">
                  <c:v>206</c:v>
                </c:pt>
                <c:pt idx="14">
                  <c:v>205</c:v>
                </c:pt>
                <c:pt idx="15">
                  <c:v>213</c:v>
                </c:pt>
                <c:pt idx="16">
                  <c:v>164</c:v>
                </c:pt>
                <c:pt idx="17">
                  <c:v>208</c:v>
                </c:pt>
                <c:pt idx="18">
                  <c:v>208</c:v>
                </c:pt>
                <c:pt idx="19">
                  <c:v>206</c:v>
                </c:pt>
                <c:pt idx="20">
                  <c:v>209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24F3-4472-8A0E-0475990C1454}"/>
            </c:ext>
          </c:extLst>
        </c:ser>
        <c:ser>
          <c:idx val="1"/>
          <c:order val="1"/>
          <c:tx>
            <c:strRef>
              <c:f>TRENDS!$A$17</c:f>
              <c:strCache>
                <c:ptCount val="1"/>
                <c:pt idx="0">
                  <c:v>OS CONDUCTED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dLbls>
            <c:dLbl>
              <c:idx val="0"/>
              <c:layout>
                <c:manualLayout>
                  <c:x val="-3.7788828942448331E-2"/>
                  <c:y val="-7.5625081186844592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24F3-4472-8A0E-0475990C1454}"/>
                </c:ext>
              </c:extLst>
            </c:dLbl>
            <c:dLbl>
              <c:idx val="1"/>
              <c:layout>
                <c:manualLayout>
                  <c:x val="-3.2190065925214104E-2"/>
                  <c:y val="-9.1358074069302325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24F3-4472-8A0E-0475990C1454}"/>
                </c:ext>
              </c:extLst>
            </c:dLbl>
            <c:dLbl>
              <c:idx val="2"/>
              <c:layout>
                <c:manualLayout>
                  <c:x val="-2.9950560718320415E-2"/>
                  <c:y val="2.7763157755020487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24F3-4472-8A0E-0475990C1454}"/>
                </c:ext>
              </c:extLst>
            </c:dLbl>
            <c:dLbl>
              <c:idx val="3"/>
              <c:layout>
                <c:manualLayout>
                  <c:x val="-2.9950560718320415E-2"/>
                  <c:y val="-9.1358074069302325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24F3-4472-8A0E-0475990C1454}"/>
                </c:ext>
              </c:extLst>
            </c:dLbl>
            <c:dLbl>
              <c:idx val="6"/>
              <c:layout>
                <c:manualLayout>
                  <c:x val="-2.7711055511426764E-2"/>
                  <c:y val="-0.1025959261282007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24F3-4472-8A0E-0475990C1454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400" b="1" i="0" u="none" strike="noStrike" kern="1200" baseline="0">
                    <a:solidFill>
                      <a:schemeClr val="accent2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TRENDS!$Y$15:$AS$15</c:f>
              <c:strCache>
                <c:ptCount val="21"/>
                <c:pt idx="0">
                  <c:v>WK24</c:v>
                </c:pt>
                <c:pt idx="1">
                  <c:v>WK25</c:v>
                </c:pt>
                <c:pt idx="2">
                  <c:v>WK26</c:v>
                </c:pt>
                <c:pt idx="3">
                  <c:v>WK27</c:v>
                </c:pt>
                <c:pt idx="4">
                  <c:v>WK28</c:v>
                </c:pt>
                <c:pt idx="5">
                  <c:v>WK29</c:v>
                </c:pt>
                <c:pt idx="6">
                  <c:v>WK30</c:v>
                </c:pt>
                <c:pt idx="7">
                  <c:v>WK 31</c:v>
                </c:pt>
                <c:pt idx="8">
                  <c:v>WK32</c:v>
                </c:pt>
                <c:pt idx="9">
                  <c:v>WK33</c:v>
                </c:pt>
                <c:pt idx="10">
                  <c:v>WK34</c:v>
                </c:pt>
                <c:pt idx="11">
                  <c:v>WK35</c:v>
                </c:pt>
                <c:pt idx="12">
                  <c:v>WK 36</c:v>
                </c:pt>
                <c:pt idx="13">
                  <c:v>WK37</c:v>
                </c:pt>
                <c:pt idx="14">
                  <c:v>WK38</c:v>
                </c:pt>
                <c:pt idx="15">
                  <c:v>WK 39</c:v>
                </c:pt>
                <c:pt idx="16">
                  <c:v>WK 40</c:v>
                </c:pt>
                <c:pt idx="17">
                  <c:v>WK 41</c:v>
                </c:pt>
                <c:pt idx="18">
                  <c:v>WK42</c:v>
                </c:pt>
                <c:pt idx="19">
                  <c:v>WK43</c:v>
                </c:pt>
                <c:pt idx="20">
                  <c:v>WK44</c:v>
                </c:pt>
              </c:strCache>
            </c:strRef>
          </c:cat>
          <c:val>
            <c:numRef>
              <c:f>TRENDS!$Y$17:$AS$17</c:f>
              <c:numCache>
                <c:formatCode>General</c:formatCode>
                <c:ptCount val="21"/>
                <c:pt idx="0">
                  <c:v>203</c:v>
                </c:pt>
                <c:pt idx="1">
                  <c:v>204</c:v>
                </c:pt>
                <c:pt idx="2">
                  <c:v>207</c:v>
                </c:pt>
                <c:pt idx="3">
                  <c:v>183</c:v>
                </c:pt>
                <c:pt idx="4">
                  <c:v>178</c:v>
                </c:pt>
                <c:pt idx="5">
                  <c:v>211</c:v>
                </c:pt>
                <c:pt idx="6">
                  <c:v>207</c:v>
                </c:pt>
                <c:pt idx="7">
                  <c:v>140</c:v>
                </c:pt>
                <c:pt idx="8">
                  <c:v>237</c:v>
                </c:pt>
                <c:pt idx="9">
                  <c:v>220</c:v>
                </c:pt>
                <c:pt idx="10">
                  <c:v>154</c:v>
                </c:pt>
                <c:pt idx="11">
                  <c:v>104</c:v>
                </c:pt>
                <c:pt idx="12">
                  <c:v>232</c:v>
                </c:pt>
                <c:pt idx="13">
                  <c:v>238</c:v>
                </c:pt>
                <c:pt idx="14">
                  <c:v>230</c:v>
                </c:pt>
                <c:pt idx="15">
                  <c:v>199</c:v>
                </c:pt>
                <c:pt idx="16">
                  <c:v>106</c:v>
                </c:pt>
                <c:pt idx="17">
                  <c:v>208</c:v>
                </c:pt>
                <c:pt idx="18">
                  <c:v>208</c:v>
                </c:pt>
                <c:pt idx="19">
                  <c:v>235</c:v>
                </c:pt>
                <c:pt idx="20">
                  <c:v>183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24F3-4472-8A0E-0475990C1454}"/>
            </c:ext>
          </c:extLst>
        </c:ser>
        <c:dLbls>
          <c:dLblPos val="t"/>
          <c:showLegendKey val="0"/>
          <c:showVal val="1"/>
          <c:showCatName val="0"/>
          <c:showSerName val="0"/>
          <c:showPercent val="0"/>
          <c:showBubbleSize val="0"/>
        </c:dLbls>
        <c:smooth val="0"/>
        <c:axId val="54287855"/>
        <c:axId val="54286895"/>
      </c:lineChart>
      <c:catAx>
        <c:axId val="54287855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2857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4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4286895"/>
        <c:crosses val="autoZero"/>
        <c:auto val="1"/>
        <c:lblAlgn val="ctr"/>
        <c:lblOffset val="100"/>
        <c:noMultiLvlLbl val="0"/>
      </c:catAx>
      <c:valAx>
        <c:axId val="54286895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54287855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400" b="1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 w="31750">
      <a:solidFill>
        <a:schemeClr val="tx1"/>
      </a:solidFill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000" b="1" i="0" u="none" strike="noStrike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en-US" sz="2000" dirty="0">
                <a:solidFill>
                  <a:schemeClr val="tx1"/>
                </a:solidFill>
              </a:rPr>
              <a:t> Bayelsa State-22%</a:t>
            </a:r>
          </a:p>
        </c:rich>
      </c:tx>
      <c:layout>
        <c:manualLayout>
          <c:xMode val="edge"/>
          <c:yMode val="edge"/>
          <c:x val="0.11134222805482648"/>
          <c:y val="2.7045306638408935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1" i="0" u="none" strike="noStrike" kern="1200" spc="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1.0717774861475649E-2"/>
          <c:y val="0.2211776128952597"/>
          <c:w val="0.98148148148148151"/>
          <c:h val="0.493236761068767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REPORTS!$J$10</c:f>
              <c:strCache>
                <c:ptCount val="1"/>
                <c:pt idx="0">
                  <c:v> Bayelsa State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1"/>
            <c:invertIfNegative val="0"/>
            <c:bubble3D val="0"/>
            <c:spPr>
              <a:solidFill>
                <a:schemeClr val="accent2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9067-4061-9D6A-973971468A8E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24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REPORTS!$K$1:$L$1</c:f>
              <c:strCache>
                <c:ptCount val="2"/>
                <c:pt idx="0">
                  <c:v>FS Conducted</c:v>
                </c:pt>
                <c:pt idx="1">
                  <c:v>FS_SS </c:v>
                </c:pt>
              </c:strCache>
            </c:strRef>
          </c:cat>
          <c:val>
            <c:numRef>
              <c:f>REPORTS!$K$10:$L$10</c:f>
              <c:numCache>
                <c:formatCode>General</c:formatCode>
                <c:ptCount val="2"/>
                <c:pt idx="0">
                  <c:v>232</c:v>
                </c:pt>
                <c:pt idx="1">
                  <c:v>52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067-4061-9D6A-973971468A8E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54281135"/>
        <c:axId val="54275855"/>
      </c:barChart>
      <c:catAx>
        <c:axId val="54281135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solidFill>
            <a:schemeClr val="bg1"/>
          </a:solidFill>
          <a:ln w="2857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4275855"/>
        <c:crosses val="autoZero"/>
        <c:auto val="1"/>
        <c:lblAlgn val="ctr"/>
        <c:lblOffset val="100"/>
        <c:noMultiLvlLbl val="0"/>
      </c:catAx>
      <c:valAx>
        <c:axId val="54275855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54281135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 w="28575">
      <a:solidFill>
        <a:schemeClr val="tx1"/>
      </a:solidFill>
    </a:ln>
    <a:effectLst/>
  </c:spPr>
  <c:txPr>
    <a:bodyPr/>
    <a:lstStyle/>
    <a:p>
      <a:pPr>
        <a:defRPr sz="2400" b="1"/>
      </a:pPr>
      <a:endParaRPr lang="en-US"/>
    </a:p>
  </c:txPr>
  <c:externalData r:id="rId3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"/>
          <c:y val="2.6135500503253375E-2"/>
          <c:w val="0.99746555150014726"/>
          <c:h val="0.71946299684577997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REPORTS!$K$1</c:f>
              <c:strCache>
                <c:ptCount val="1"/>
                <c:pt idx="0">
                  <c:v>FS Conducted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4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REPORTS!$J$2:$J$9</c:f>
              <c:strCache>
                <c:ptCount val="8"/>
                <c:pt idx="0">
                  <c:v> Brass</c:v>
                </c:pt>
                <c:pt idx="1">
                  <c:v> Ekeremor</c:v>
                </c:pt>
                <c:pt idx="2">
                  <c:v> Kolga</c:v>
                </c:pt>
                <c:pt idx="3">
                  <c:v> Nembe</c:v>
                </c:pt>
                <c:pt idx="4">
                  <c:v> Ogbia</c:v>
                </c:pt>
                <c:pt idx="5">
                  <c:v> Sagbama</c:v>
                </c:pt>
                <c:pt idx="6">
                  <c:v> Southern Ijaw</c:v>
                </c:pt>
                <c:pt idx="7">
                  <c:v> Yenagoa</c:v>
                </c:pt>
              </c:strCache>
            </c:strRef>
          </c:cat>
          <c:val>
            <c:numRef>
              <c:f>REPORTS!$K$2:$K$9</c:f>
              <c:numCache>
                <c:formatCode>General</c:formatCode>
                <c:ptCount val="8"/>
                <c:pt idx="0">
                  <c:v>13</c:v>
                </c:pt>
                <c:pt idx="1">
                  <c:v>14</c:v>
                </c:pt>
                <c:pt idx="2">
                  <c:v>12</c:v>
                </c:pt>
                <c:pt idx="3">
                  <c:v>23</c:v>
                </c:pt>
                <c:pt idx="4">
                  <c:v>29</c:v>
                </c:pt>
                <c:pt idx="5">
                  <c:v>31</c:v>
                </c:pt>
                <c:pt idx="6">
                  <c:v>40</c:v>
                </c:pt>
                <c:pt idx="7">
                  <c:v>70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E5B-41D1-AB64-AB9E32570704}"/>
            </c:ext>
          </c:extLst>
        </c:ser>
        <c:ser>
          <c:idx val="1"/>
          <c:order val="1"/>
          <c:tx>
            <c:strRef>
              <c:f>REPORTS!$L$1</c:f>
              <c:strCache>
                <c:ptCount val="1"/>
                <c:pt idx="0">
                  <c:v>FS_SS 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4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REPORTS!$J$2:$J$9</c:f>
              <c:strCache>
                <c:ptCount val="8"/>
                <c:pt idx="0">
                  <c:v> Brass</c:v>
                </c:pt>
                <c:pt idx="1">
                  <c:v> Ekeremor</c:v>
                </c:pt>
                <c:pt idx="2">
                  <c:v> Kolga</c:v>
                </c:pt>
                <c:pt idx="3">
                  <c:v> Nembe</c:v>
                </c:pt>
                <c:pt idx="4">
                  <c:v> Ogbia</c:v>
                </c:pt>
                <c:pt idx="5">
                  <c:v> Sagbama</c:v>
                </c:pt>
                <c:pt idx="6">
                  <c:v> Southern Ijaw</c:v>
                </c:pt>
                <c:pt idx="7">
                  <c:v> Yenagoa</c:v>
                </c:pt>
              </c:strCache>
            </c:strRef>
          </c:cat>
          <c:val>
            <c:numRef>
              <c:f>REPORTS!$L$2:$L$9</c:f>
              <c:numCache>
                <c:formatCode>General</c:formatCode>
                <c:ptCount val="8"/>
                <c:pt idx="0">
                  <c:v>11</c:v>
                </c:pt>
                <c:pt idx="1">
                  <c:v>6</c:v>
                </c:pt>
                <c:pt idx="2">
                  <c:v>6</c:v>
                </c:pt>
                <c:pt idx="3">
                  <c:v>4</c:v>
                </c:pt>
                <c:pt idx="4">
                  <c:v>4</c:v>
                </c:pt>
                <c:pt idx="5">
                  <c:v>4</c:v>
                </c:pt>
                <c:pt idx="6">
                  <c:v>6</c:v>
                </c:pt>
                <c:pt idx="7">
                  <c:v>11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6E5B-41D1-AB64-AB9E32570704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54253775"/>
        <c:axId val="54262415"/>
      </c:barChart>
      <c:catAx>
        <c:axId val="54253775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2857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4262415"/>
        <c:crosses val="autoZero"/>
        <c:auto val="1"/>
        <c:lblAlgn val="ctr"/>
        <c:lblOffset val="100"/>
        <c:noMultiLvlLbl val="0"/>
      </c:catAx>
      <c:valAx>
        <c:axId val="54262415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54253775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400" b="1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 w="31750">
      <a:solidFill>
        <a:schemeClr val="tx1"/>
      </a:solidFill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000" b="1" i="0" u="none" strike="noStrike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en-US" sz="2000" b="1" dirty="0">
                <a:solidFill>
                  <a:schemeClr val="tx1"/>
                </a:solidFill>
              </a:rPr>
              <a:t> Bayelsa State-31%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1" i="0" u="none" strike="noStrike" kern="1200" spc="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"/>
          <c:y val="0.22154583219647339"/>
          <c:w val="0.97903178769320498"/>
          <c:h val="0.58106254928475265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REPORTS!$O$10</c:f>
              <c:strCache>
                <c:ptCount val="1"/>
                <c:pt idx="0">
                  <c:v> Bayelsa State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1"/>
            <c:invertIfNegative val="0"/>
            <c:bubble3D val="0"/>
            <c:spPr>
              <a:solidFill>
                <a:schemeClr val="accent2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C59C-49B9-94B2-F8A6DCA7C384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4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REPORTS!$P$1:$Q$1</c:f>
              <c:strCache>
                <c:ptCount val="2"/>
                <c:pt idx="0">
                  <c:v>OS Conducted</c:v>
                </c:pt>
                <c:pt idx="1">
                  <c:v>OS_SS </c:v>
                </c:pt>
              </c:strCache>
            </c:strRef>
          </c:cat>
          <c:val>
            <c:numRef>
              <c:f>REPORTS!$P$10:$Q$10</c:f>
              <c:numCache>
                <c:formatCode>General</c:formatCode>
                <c:ptCount val="2"/>
                <c:pt idx="0">
                  <c:v>183</c:v>
                </c:pt>
                <c:pt idx="1">
                  <c:v>56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59C-49B9-94B2-F8A6DCA7C384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1801476223"/>
        <c:axId val="1801481983"/>
      </c:barChart>
      <c:catAx>
        <c:axId val="1801476223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2857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801481983"/>
        <c:crosses val="autoZero"/>
        <c:auto val="1"/>
        <c:lblAlgn val="ctr"/>
        <c:lblOffset val="100"/>
        <c:noMultiLvlLbl val="0"/>
      </c:catAx>
      <c:valAx>
        <c:axId val="1801481983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1801476223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 w="28575">
      <a:solidFill>
        <a:schemeClr val="tx1"/>
      </a:solidFill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"/>
          <c:y val="5.2016113284078576E-2"/>
          <c:w val="1"/>
          <c:h val="0.64100272809104075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REPORTS!$P$1</c:f>
              <c:strCache>
                <c:ptCount val="1"/>
                <c:pt idx="0">
                  <c:v>OS Conducted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4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REPORTS!$O$2:$O$9</c:f>
              <c:strCache>
                <c:ptCount val="8"/>
                <c:pt idx="0">
                  <c:v> Brass</c:v>
                </c:pt>
                <c:pt idx="1">
                  <c:v> Ekeremor</c:v>
                </c:pt>
                <c:pt idx="2">
                  <c:v> Kolga</c:v>
                </c:pt>
                <c:pt idx="3">
                  <c:v> Nembe</c:v>
                </c:pt>
                <c:pt idx="4">
                  <c:v> Ogbia</c:v>
                </c:pt>
                <c:pt idx="5">
                  <c:v> Sagbama</c:v>
                </c:pt>
                <c:pt idx="6">
                  <c:v> Southern Ijaw</c:v>
                </c:pt>
                <c:pt idx="7">
                  <c:v> Yenagoa</c:v>
                </c:pt>
              </c:strCache>
            </c:strRef>
          </c:cat>
          <c:val>
            <c:numRef>
              <c:f>REPORTS!$P$2:$P$9</c:f>
              <c:numCache>
                <c:formatCode>General</c:formatCode>
                <c:ptCount val="8"/>
                <c:pt idx="0">
                  <c:v>28</c:v>
                </c:pt>
                <c:pt idx="1">
                  <c:v>11</c:v>
                </c:pt>
                <c:pt idx="2">
                  <c:v>13</c:v>
                </c:pt>
                <c:pt idx="3">
                  <c:v>4</c:v>
                </c:pt>
                <c:pt idx="4">
                  <c:v>27</c:v>
                </c:pt>
                <c:pt idx="5">
                  <c:v>25</c:v>
                </c:pt>
                <c:pt idx="6">
                  <c:v>29</c:v>
                </c:pt>
                <c:pt idx="7">
                  <c:v>46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C3A-4CDC-88A0-64E07BAF2B71}"/>
            </c:ext>
          </c:extLst>
        </c:ser>
        <c:ser>
          <c:idx val="1"/>
          <c:order val="1"/>
          <c:tx>
            <c:strRef>
              <c:f>REPORTS!$Q$1</c:f>
              <c:strCache>
                <c:ptCount val="1"/>
                <c:pt idx="0">
                  <c:v>OS_SS 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4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REPORTS!$O$2:$O$9</c:f>
              <c:strCache>
                <c:ptCount val="8"/>
                <c:pt idx="0">
                  <c:v> Brass</c:v>
                </c:pt>
                <c:pt idx="1">
                  <c:v> Ekeremor</c:v>
                </c:pt>
                <c:pt idx="2">
                  <c:v> Kolga</c:v>
                </c:pt>
                <c:pt idx="3">
                  <c:v> Nembe</c:v>
                </c:pt>
                <c:pt idx="4">
                  <c:v> Ogbia</c:v>
                </c:pt>
                <c:pt idx="5">
                  <c:v> Sagbama</c:v>
                </c:pt>
                <c:pt idx="6">
                  <c:v> Southern Ijaw</c:v>
                </c:pt>
                <c:pt idx="7">
                  <c:v> Yenagoa</c:v>
                </c:pt>
              </c:strCache>
            </c:strRef>
          </c:cat>
          <c:val>
            <c:numRef>
              <c:f>REPORTS!$Q$2:$Q$9</c:f>
              <c:numCache>
                <c:formatCode>General</c:formatCode>
                <c:ptCount val="8"/>
                <c:pt idx="0">
                  <c:v>25</c:v>
                </c:pt>
                <c:pt idx="1">
                  <c:v>7</c:v>
                </c:pt>
                <c:pt idx="2">
                  <c:v>7</c:v>
                </c:pt>
                <c:pt idx="3">
                  <c:v>1</c:v>
                </c:pt>
                <c:pt idx="4">
                  <c:v>7</c:v>
                </c:pt>
                <c:pt idx="5">
                  <c:v>2</c:v>
                </c:pt>
                <c:pt idx="6">
                  <c:v>4</c:v>
                </c:pt>
                <c:pt idx="7">
                  <c:v>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DC3A-4CDC-88A0-64E07BAF2B71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54267215"/>
        <c:axId val="54271055"/>
      </c:barChart>
      <c:catAx>
        <c:axId val="54267215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2857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4271055"/>
        <c:crosses val="autoZero"/>
        <c:auto val="1"/>
        <c:lblAlgn val="ctr"/>
        <c:lblOffset val="100"/>
        <c:noMultiLvlLbl val="0"/>
      </c:catAx>
      <c:valAx>
        <c:axId val="54271055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54267215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400" b="1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 w="28575">
      <a:solidFill>
        <a:schemeClr val="tx1"/>
      </a:solidFill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"/>
          <c:y val="0.11224838129697173"/>
          <c:w val="0.98350640939879386"/>
          <c:h val="0.68018295548292107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REPORTS!$AC$1</c:f>
              <c:strCache>
                <c:ptCount val="1"/>
                <c:pt idx="0">
                  <c:v>RI HFs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dLbl>
              <c:idx val="6"/>
              <c:layout>
                <c:manualLayout>
                  <c:x val="-1.3532728958264023E-2"/>
                  <c:y val="-1.3719500667790414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B8C6-4E3C-8235-7DAB5CB52B1B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24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REPORTS!$AB$2:$AB$9</c:f>
              <c:strCache>
                <c:ptCount val="8"/>
                <c:pt idx="0">
                  <c:v>Brass </c:v>
                </c:pt>
                <c:pt idx="1">
                  <c:v>Ekeremor </c:v>
                </c:pt>
                <c:pt idx="2">
                  <c:v>KOLGA</c:v>
                </c:pt>
                <c:pt idx="3">
                  <c:v>Nembe </c:v>
                </c:pt>
                <c:pt idx="4">
                  <c:v>Ogbia </c:v>
                </c:pt>
                <c:pt idx="5">
                  <c:v>Sagbama </c:v>
                </c:pt>
                <c:pt idx="6">
                  <c:v>S/Ijaw </c:v>
                </c:pt>
                <c:pt idx="7">
                  <c:v>Yenagoa </c:v>
                </c:pt>
              </c:strCache>
            </c:strRef>
          </c:cat>
          <c:val>
            <c:numRef>
              <c:f>REPORTS!$AC$2:$AC$9</c:f>
              <c:numCache>
                <c:formatCode>General</c:formatCode>
                <c:ptCount val="8"/>
                <c:pt idx="0">
                  <c:v>14</c:v>
                </c:pt>
                <c:pt idx="1">
                  <c:v>24</c:v>
                </c:pt>
                <c:pt idx="2">
                  <c:v>15</c:v>
                </c:pt>
                <c:pt idx="3">
                  <c:v>25</c:v>
                </c:pt>
                <c:pt idx="4">
                  <c:v>28</c:v>
                </c:pt>
                <c:pt idx="5">
                  <c:v>35</c:v>
                </c:pt>
                <c:pt idx="6">
                  <c:v>43</c:v>
                </c:pt>
                <c:pt idx="7">
                  <c:v>57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8C6-4E3C-8235-7DAB5CB52B1B}"/>
            </c:ext>
          </c:extLst>
        </c:ser>
        <c:ser>
          <c:idx val="1"/>
          <c:order val="1"/>
          <c:tx>
            <c:strRef>
              <c:f>REPORTS!$AD$1</c:f>
              <c:strCache>
                <c:ptCount val="1"/>
                <c:pt idx="0">
                  <c:v>Actual Reports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1.9547275161936922E-2"/>
                  <c:y val="-2.2865834446317321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B8C6-4E3C-8235-7DAB5CB52B1B}"/>
                </c:ext>
              </c:extLst>
            </c:dLbl>
            <c:dLbl>
              <c:idx val="2"/>
              <c:layout>
                <c:manualLayout>
                  <c:x val="6.0145462036728988E-3"/>
                  <c:y val="9.1463337785269282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B8C6-4E3C-8235-7DAB5CB52B1B}"/>
                </c:ext>
              </c:extLst>
            </c:dLbl>
            <c:dLbl>
              <c:idx val="3"/>
              <c:layout>
                <c:manualLayout>
                  <c:x val="9.0218193055093474E-3"/>
                  <c:y val="1.1432917223158661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B8C6-4E3C-8235-7DAB5CB52B1B}"/>
                </c:ext>
              </c:extLst>
            </c:dLbl>
            <c:dLbl>
              <c:idx val="4"/>
              <c:layout>
                <c:manualLayout>
                  <c:x val="1.8043638611018695E-2"/>
                  <c:y val="2.0579251001685547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B8C6-4E3C-8235-7DAB5CB52B1B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24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REPORTS!$AB$2:$AB$9</c:f>
              <c:strCache>
                <c:ptCount val="8"/>
                <c:pt idx="0">
                  <c:v>Brass </c:v>
                </c:pt>
                <c:pt idx="1">
                  <c:v>Ekeremor </c:v>
                </c:pt>
                <c:pt idx="2">
                  <c:v>KOLGA</c:v>
                </c:pt>
                <c:pt idx="3">
                  <c:v>Nembe </c:v>
                </c:pt>
                <c:pt idx="4">
                  <c:v>Ogbia </c:v>
                </c:pt>
                <c:pt idx="5">
                  <c:v>Sagbama </c:v>
                </c:pt>
                <c:pt idx="6">
                  <c:v>S/Ijaw </c:v>
                </c:pt>
                <c:pt idx="7">
                  <c:v>Yenagoa </c:v>
                </c:pt>
              </c:strCache>
            </c:strRef>
          </c:cat>
          <c:val>
            <c:numRef>
              <c:f>REPORTS!$AD$2:$AD$9</c:f>
              <c:numCache>
                <c:formatCode>General</c:formatCode>
                <c:ptCount val="8"/>
                <c:pt idx="0">
                  <c:v>13</c:v>
                </c:pt>
                <c:pt idx="1">
                  <c:v>19</c:v>
                </c:pt>
                <c:pt idx="2">
                  <c:v>15</c:v>
                </c:pt>
                <c:pt idx="3">
                  <c:v>24</c:v>
                </c:pt>
                <c:pt idx="4">
                  <c:v>28</c:v>
                </c:pt>
                <c:pt idx="5">
                  <c:v>31</c:v>
                </c:pt>
                <c:pt idx="6">
                  <c:v>41</c:v>
                </c:pt>
                <c:pt idx="7">
                  <c:v>54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B8C6-4E3C-8235-7DAB5CB52B1B}"/>
            </c:ext>
          </c:extLst>
        </c:ser>
        <c:ser>
          <c:idx val="2"/>
          <c:order val="2"/>
          <c:tx>
            <c:strRef>
              <c:f>REPORTS!$AE$1</c:f>
              <c:strCache>
                <c:ptCount val="1"/>
                <c:pt idx="0">
                  <c:v>%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24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REPORTS!$AB$2:$AB$9</c:f>
              <c:strCache>
                <c:ptCount val="8"/>
                <c:pt idx="0">
                  <c:v>Brass </c:v>
                </c:pt>
                <c:pt idx="1">
                  <c:v>Ekeremor </c:v>
                </c:pt>
                <c:pt idx="2">
                  <c:v>KOLGA</c:v>
                </c:pt>
                <c:pt idx="3">
                  <c:v>Nembe </c:v>
                </c:pt>
                <c:pt idx="4">
                  <c:v>Ogbia </c:v>
                </c:pt>
                <c:pt idx="5">
                  <c:v>Sagbama </c:v>
                </c:pt>
                <c:pt idx="6">
                  <c:v>S/Ijaw </c:v>
                </c:pt>
                <c:pt idx="7">
                  <c:v>Yenagoa </c:v>
                </c:pt>
              </c:strCache>
            </c:strRef>
          </c:cat>
          <c:val>
            <c:numRef>
              <c:f>REPORTS!$AE$2:$AE$9</c:f>
              <c:numCache>
                <c:formatCode>0%</c:formatCode>
                <c:ptCount val="8"/>
                <c:pt idx="0">
                  <c:v>0.93</c:v>
                </c:pt>
                <c:pt idx="1">
                  <c:v>0.79</c:v>
                </c:pt>
                <c:pt idx="2">
                  <c:v>1</c:v>
                </c:pt>
                <c:pt idx="3">
                  <c:v>0.96</c:v>
                </c:pt>
                <c:pt idx="4">
                  <c:v>1</c:v>
                </c:pt>
                <c:pt idx="5">
                  <c:v>0.89</c:v>
                </c:pt>
                <c:pt idx="6">
                  <c:v>0.95</c:v>
                </c:pt>
                <c:pt idx="7">
                  <c:v>0.95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B8C6-4E3C-8235-7DAB5CB52B1B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80116687"/>
        <c:axId val="80114287"/>
      </c:barChart>
      <c:catAx>
        <c:axId val="80116687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2857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0114287"/>
        <c:crosses val="autoZero"/>
        <c:auto val="1"/>
        <c:lblAlgn val="ctr"/>
        <c:lblOffset val="100"/>
        <c:noMultiLvlLbl val="0"/>
      </c:catAx>
      <c:valAx>
        <c:axId val="80114287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80116687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400" b="1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 w="28575">
      <a:solidFill>
        <a:schemeClr val="tx1"/>
      </a:solidFill>
    </a:ln>
    <a:effectLst/>
  </c:spPr>
  <c:txPr>
    <a:bodyPr/>
    <a:lstStyle/>
    <a:p>
      <a:pPr>
        <a:defRPr b="1"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1"/>
            <c:invertIfNegative val="0"/>
            <c:bubble3D val="0"/>
            <c:spPr>
              <a:solidFill>
                <a:schemeClr val="accent2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3BDB-4416-AE21-AE63490EBCB8}"/>
              </c:ext>
            </c:extLst>
          </c:dPt>
          <c:dPt>
            <c:idx val="3"/>
            <c:invertIfNegative val="0"/>
            <c:bubble3D val="0"/>
            <c:spPr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3BDB-4416-AE21-AE63490EBCB8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8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REPORTS!$V$1:$Z$1</c:f>
              <c:strCache>
                <c:ptCount val="5"/>
                <c:pt idx="0">
                  <c:v>RI HFs</c:v>
                </c:pt>
                <c:pt idx="1">
                  <c:v>WK43</c:v>
                </c:pt>
                <c:pt idx="2">
                  <c:v>%</c:v>
                </c:pt>
                <c:pt idx="3">
                  <c:v>WK 44</c:v>
                </c:pt>
                <c:pt idx="4">
                  <c:v>%</c:v>
                </c:pt>
              </c:strCache>
            </c:strRef>
          </c:cat>
          <c:val>
            <c:numRef>
              <c:f>REPORTS!$V$2:$Z$2</c:f>
              <c:numCache>
                <c:formatCode>General</c:formatCode>
                <c:ptCount val="5"/>
                <c:pt idx="0">
                  <c:v>241</c:v>
                </c:pt>
                <c:pt idx="1">
                  <c:v>237</c:v>
                </c:pt>
                <c:pt idx="2" formatCode="0%">
                  <c:v>0.98</c:v>
                </c:pt>
                <c:pt idx="3">
                  <c:v>225</c:v>
                </c:pt>
                <c:pt idx="4" formatCode="0%">
                  <c:v>0.93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3BDB-4416-AE21-AE63490EBCB8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80076367"/>
        <c:axId val="80057647"/>
      </c:barChart>
      <c:catAx>
        <c:axId val="80076367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2857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8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0057647"/>
        <c:crosses val="autoZero"/>
        <c:auto val="1"/>
        <c:lblAlgn val="ctr"/>
        <c:lblOffset val="100"/>
        <c:noMultiLvlLbl val="0"/>
      </c:catAx>
      <c:valAx>
        <c:axId val="80057647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80076367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 w="28575">
      <a:solidFill>
        <a:schemeClr val="tx1"/>
      </a:solidFill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3.3111166566154399E-2"/>
          <c:y val="2.5749063670411985E-2"/>
          <c:w val="0.96428426601784267"/>
          <c:h val="0.71395536583207986"/>
        </c:manualLayout>
      </c:layout>
      <c:lineChart>
        <c:grouping val="standard"/>
        <c:varyColors val="0"/>
        <c:ser>
          <c:idx val="0"/>
          <c:order val="0"/>
          <c:tx>
            <c:strRef>
              <c:f>TRENDS!$A$4</c:f>
              <c:strCache>
                <c:ptCount val="1"/>
                <c:pt idx="0">
                  <c:v>RR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28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TRENDS!$Y$3:$AS$3</c:f>
              <c:strCache>
                <c:ptCount val="21"/>
                <c:pt idx="0">
                  <c:v>WK24</c:v>
                </c:pt>
                <c:pt idx="1">
                  <c:v>WK25</c:v>
                </c:pt>
                <c:pt idx="2">
                  <c:v>WK26</c:v>
                </c:pt>
                <c:pt idx="3">
                  <c:v>WK27</c:v>
                </c:pt>
                <c:pt idx="4">
                  <c:v>WK28</c:v>
                </c:pt>
                <c:pt idx="5">
                  <c:v>WK29</c:v>
                </c:pt>
                <c:pt idx="6">
                  <c:v>WK30</c:v>
                </c:pt>
                <c:pt idx="7">
                  <c:v>WK31</c:v>
                </c:pt>
                <c:pt idx="8">
                  <c:v>WK32</c:v>
                </c:pt>
                <c:pt idx="9">
                  <c:v>WK33</c:v>
                </c:pt>
                <c:pt idx="10">
                  <c:v>WK34</c:v>
                </c:pt>
                <c:pt idx="11">
                  <c:v>WK35</c:v>
                </c:pt>
                <c:pt idx="12">
                  <c:v>WK 36</c:v>
                </c:pt>
                <c:pt idx="13">
                  <c:v>WK 37</c:v>
                </c:pt>
                <c:pt idx="14">
                  <c:v>WK 38</c:v>
                </c:pt>
                <c:pt idx="15">
                  <c:v>WK 39</c:v>
                </c:pt>
                <c:pt idx="16">
                  <c:v>WK 40</c:v>
                </c:pt>
                <c:pt idx="17">
                  <c:v>WK 41</c:v>
                </c:pt>
                <c:pt idx="18">
                  <c:v>WK 42</c:v>
                </c:pt>
                <c:pt idx="19">
                  <c:v>WK 43</c:v>
                </c:pt>
                <c:pt idx="20">
                  <c:v>WK 44</c:v>
                </c:pt>
              </c:strCache>
            </c:strRef>
          </c:cat>
          <c:val>
            <c:numRef>
              <c:f>TRENDS!$Y$4:$AS$4</c:f>
              <c:numCache>
                <c:formatCode>0%</c:formatCode>
                <c:ptCount val="21"/>
                <c:pt idx="0">
                  <c:v>0.92</c:v>
                </c:pt>
                <c:pt idx="1">
                  <c:v>0.9</c:v>
                </c:pt>
                <c:pt idx="2">
                  <c:v>0.91</c:v>
                </c:pt>
                <c:pt idx="3">
                  <c:v>0.89</c:v>
                </c:pt>
                <c:pt idx="4">
                  <c:v>0.83</c:v>
                </c:pt>
                <c:pt idx="5">
                  <c:v>0.9</c:v>
                </c:pt>
                <c:pt idx="6">
                  <c:v>0.92</c:v>
                </c:pt>
                <c:pt idx="7">
                  <c:v>0.84</c:v>
                </c:pt>
                <c:pt idx="8">
                  <c:v>0.95</c:v>
                </c:pt>
                <c:pt idx="9">
                  <c:v>0.91</c:v>
                </c:pt>
                <c:pt idx="10">
                  <c:v>0.83</c:v>
                </c:pt>
                <c:pt idx="11">
                  <c:v>0.59</c:v>
                </c:pt>
                <c:pt idx="12">
                  <c:v>0.9</c:v>
                </c:pt>
                <c:pt idx="13">
                  <c:v>0.93</c:v>
                </c:pt>
                <c:pt idx="14">
                  <c:v>0.93</c:v>
                </c:pt>
                <c:pt idx="15">
                  <c:v>0.89</c:v>
                </c:pt>
                <c:pt idx="16">
                  <c:v>0.76</c:v>
                </c:pt>
                <c:pt idx="17">
                  <c:v>0.92</c:v>
                </c:pt>
                <c:pt idx="18">
                  <c:v>0.93</c:v>
                </c:pt>
                <c:pt idx="19">
                  <c:v>0.98</c:v>
                </c:pt>
                <c:pt idx="20">
                  <c:v>0.93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AFF2-4C39-ABDD-2EC40CFD99F6}"/>
            </c:ext>
          </c:extLst>
        </c:ser>
        <c:dLbls>
          <c:dLblPos val="t"/>
          <c:showLegendKey val="0"/>
          <c:showVal val="1"/>
          <c:showCatName val="0"/>
          <c:showSerName val="0"/>
          <c:showPercent val="0"/>
          <c:showBubbleSize val="0"/>
        </c:dLbls>
        <c:smooth val="0"/>
        <c:axId val="80078767"/>
        <c:axId val="80058607"/>
      </c:lineChart>
      <c:catAx>
        <c:axId val="80078767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2857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4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0058607"/>
        <c:crosses val="autoZero"/>
        <c:auto val="1"/>
        <c:lblAlgn val="ctr"/>
        <c:lblOffset val="100"/>
        <c:noMultiLvlLbl val="0"/>
      </c:catAx>
      <c:valAx>
        <c:axId val="80058607"/>
        <c:scaling>
          <c:orientation val="minMax"/>
        </c:scaling>
        <c:delete val="0"/>
        <c:axPos val="l"/>
        <c:numFmt formatCode="0%" sourceLinked="1"/>
        <c:majorTickMark val="none"/>
        <c:minorTickMark val="none"/>
        <c:tickLblPos val="nextTo"/>
        <c:spPr>
          <a:noFill/>
          <a:ln w="28575"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0078767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 w="28575">
      <a:solidFill>
        <a:schemeClr val="tx1"/>
      </a:solidFill>
    </a:ln>
    <a:effectLst/>
  </c:spPr>
  <c:txPr>
    <a:bodyPr/>
    <a:lstStyle/>
    <a:p>
      <a:pPr>
        <a:defRPr b="1"/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"/>
          <c:y val="0.27539670061722193"/>
          <c:w val="0.9899456838728492"/>
          <c:h val="0.45565148676571504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REPORTS!$A$10</c:f>
              <c:strCache>
                <c:ptCount val="1"/>
                <c:pt idx="0">
                  <c:v> Bayelsa State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1"/>
            <c:invertIfNegative val="0"/>
            <c:bubble3D val="0"/>
            <c:spPr>
              <a:solidFill>
                <a:schemeClr val="accent2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0-34EE-41D0-B536-31E8FFC5D1DB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4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REPORTS!$B$1:$C$1</c:f>
              <c:strCache>
                <c:ptCount val="2"/>
                <c:pt idx="0">
                  <c:v>FS Planned</c:v>
                </c:pt>
                <c:pt idx="1">
                  <c:v>FS Conducted</c:v>
                </c:pt>
              </c:strCache>
            </c:strRef>
          </c:cat>
          <c:val>
            <c:numRef>
              <c:f>REPORTS!$B$10:$C$10</c:f>
              <c:numCache>
                <c:formatCode>General</c:formatCode>
                <c:ptCount val="2"/>
                <c:pt idx="0">
                  <c:v>177</c:v>
                </c:pt>
                <c:pt idx="1">
                  <c:v>232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F93-41EE-BBDE-CFEF7A64FDE3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54232655"/>
        <c:axId val="54236975"/>
      </c:barChart>
      <c:catAx>
        <c:axId val="54232655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2857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4236975"/>
        <c:crosses val="autoZero"/>
        <c:auto val="1"/>
        <c:lblAlgn val="ctr"/>
        <c:lblOffset val="100"/>
        <c:noMultiLvlLbl val="0"/>
      </c:catAx>
      <c:valAx>
        <c:axId val="54236975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54232655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 w="28575">
      <a:solidFill>
        <a:schemeClr val="tx1"/>
      </a:solidFill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4.3586069518685848E-4"/>
          <c:y val="8.8676165006195476E-2"/>
          <c:w val="0.9991282786096265"/>
          <c:h val="0.6385928998525209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REPORTS!$B$1</c:f>
              <c:strCache>
                <c:ptCount val="1"/>
                <c:pt idx="0">
                  <c:v>FS Planned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4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REPORTS!$A$2:$A$9</c:f>
              <c:strCache>
                <c:ptCount val="8"/>
                <c:pt idx="0">
                  <c:v> Brass</c:v>
                </c:pt>
                <c:pt idx="1">
                  <c:v> Ekeremor</c:v>
                </c:pt>
                <c:pt idx="2">
                  <c:v> Kolga</c:v>
                </c:pt>
                <c:pt idx="3">
                  <c:v> Nembe</c:v>
                </c:pt>
                <c:pt idx="4">
                  <c:v> Ogbia</c:v>
                </c:pt>
                <c:pt idx="5">
                  <c:v> Sagbama</c:v>
                </c:pt>
                <c:pt idx="6">
                  <c:v> Southern Ijaw</c:v>
                </c:pt>
                <c:pt idx="7">
                  <c:v> Yenagoa</c:v>
                </c:pt>
              </c:strCache>
            </c:strRef>
          </c:cat>
          <c:val>
            <c:numRef>
              <c:f>REPORTS!$B$2:$B$9</c:f>
              <c:numCache>
                <c:formatCode>General</c:formatCode>
                <c:ptCount val="8"/>
                <c:pt idx="0">
                  <c:v>14</c:v>
                </c:pt>
                <c:pt idx="1">
                  <c:v>12</c:v>
                </c:pt>
                <c:pt idx="2">
                  <c:v>11</c:v>
                </c:pt>
                <c:pt idx="3">
                  <c:v>19</c:v>
                </c:pt>
                <c:pt idx="4">
                  <c:v>19</c:v>
                </c:pt>
                <c:pt idx="5">
                  <c:v>27</c:v>
                </c:pt>
                <c:pt idx="6">
                  <c:v>29</c:v>
                </c:pt>
                <c:pt idx="7">
                  <c:v>46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008-41EE-AB60-DE919F30AEA0}"/>
            </c:ext>
          </c:extLst>
        </c:ser>
        <c:ser>
          <c:idx val="1"/>
          <c:order val="1"/>
          <c:tx>
            <c:strRef>
              <c:f>REPORTS!$C$1</c:f>
              <c:strCache>
                <c:ptCount val="1"/>
                <c:pt idx="0">
                  <c:v>FS Conducted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4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REPORTS!$A$2:$A$9</c:f>
              <c:strCache>
                <c:ptCount val="8"/>
                <c:pt idx="0">
                  <c:v> Brass</c:v>
                </c:pt>
                <c:pt idx="1">
                  <c:v> Ekeremor</c:v>
                </c:pt>
                <c:pt idx="2">
                  <c:v> Kolga</c:v>
                </c:pt>
                <c:pt idx="3">
                  <c:v> Nembe</c:v>
                </c:pt>
                <c:pt idx="4">
                  <c:v> Ogbia</c:v>
                </c:pt>
                <c:pt idx="5">
                  <c:v> Sagbama</c:v>
                </c:pt>
                <c:pt idx="6">
                  <c:v> Southern Ijaw</c:v>
                </c:pt>
                <c:pt idx="7">
                  <c:v> Yenagoa</c:v>
                </c:pt>
              </c:strCache>
            </c:strRef>
          </c:cat>
          <c:val>
            <c:numRef>
              <c:f>REPORTS!$C$2:$C$9</c:f>
              <c:numCache>
                <c:formatCode>General</c:formatCode>
                <c:ptCount val="8"/>
                <c:pt idx="0">
                  <c:v>13</c:v>
                </c:pt>
                <c:pt idx="1">
                  <c:v>14</c:v>
                </c:pt>
                <c:pt idx="2">
                  <c:v>12</c:v>
                </c:pt>
                <c:pt idx="3">
                  <c:v>23</c:v>
                </c:pt>
                <c:pt idx="4">
                  <c:v>29</c:v>
                </c:pt>
                <c:pt idx="5">
                  <c:v>31</c:v>
                </c:pt>
                <c:pt idx="6">
                  <c:v>40</c:v>
                </c:pt>
                <c:pt idx="7">
                  <c:v>70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D008-41EE-AB60-DE919F30AEA0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54227855"/>
        <c:axId val="54239855"/>
      </c:barChart>
      <c:catAx>
        <c:axId val="54227855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2857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4239855"/>
        <c:crosses val="autoZero"/>
        <c:auto val="1"/>
        <c:lblAlgn val="ctr"/>
        <c:lblOffset val="100"/>
        <c:noMultiLvlLbl val="0"/>
      </c:catAx>
      <c:valAx>
        <c:axId val="54239855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54227855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400" b="1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 w="28575">
      <a:solidFill>
        <a:schemeClr val="tx1"/>
      </a:solidFill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8.385695697468094E-3"/>
          <c:y val="1.2202646323733033E-2"/>
          <c:w val="0.97936287480100215"/>
          <c:h val="0.7421215478389046"/>
        </c:manualLayout>
      </c:layout>
      <c:lineChart>
        <c:grouping val="standard"/>
        <c:varyColors val="0"/>
        <c:ser>
          <c:idx val="0"/>
          <c:order val="0"/>
          <c:tx>
            <c:strRef>
              <c:f>TRENDS!$A$9</c:f>
              <c:strCache>
                <c:ptCount val="1"/>
                <c:pt idx="0">
                  <c:v>FS PLANNED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400" b="1" i="0" u="none" strike="noStrike" kern="1200" baseline="0">
                    <a:solidFill>
                      <a:schemeClr val="accent5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TRENDS!$Y$8:$AS$8</c:f>
              <c:strCache>
                <c:ptCount val="21"/>
                <c:pt idx="0">
                  <c:v>WK24</c:v>
                </c:pt>
                <c:pt idx="1">
                  <c:v>WK25</c:v>
                </c:pt>
                <c:pt idx="2">
                  <c:v>WK26</c:v>
                </c:pt>
                <c:pt idx="3">
                  <c:v>WK27</c:v>
                </c:pt>
                <c:pt idx="4">
                  <c:v>WK28</c:v>
                </c:pt>
                <c:pt idx="5">
                  <c:v>WK29</c:v>
                </c:pt>
                <c:pt idx="6">
                  <c:v>WK30</c:v>
                </c:pt>
                <c:pt idx="7">
                  <c:v>WK31</c:v>
                </c:pt>
                <c:pt idx="8">
                  <c:v>WK32</c:v>
                </c:pt>
                <c:pt idx="9">
                  <c:v>WK33</c:v>
                </c:pt>
                <c:pt idx="10">
                  <c:v>WK34</c:v>
                </c:pt>
                <c:pt idx="11">
                  <c:v>WK35</c:v>
                </c:pt>
                <c:pt idx="12">
                  <c:v>WK 36</c:v>
                </c:pt>
                <c:pt idx="13">
                  <c:v>WK37</c:v>
                </c:pt>
                <c:pt idx="14">
                  <c:v>WK38</c:v>
                </c:pt>
                <c:pt idx="15">
                  <c:v>WK 39</c:v>
                </c:pt>
                <c:pt idx="16">
                  <c:v>WK 40</c:v>
                </c:pt>
                <c:pt idx="17">
                  <c:v>WK 41</c:v>
                </c:pt>
                <c:pt idx="18">
                  <c:v>WK42</c:v>
                </c:pt>
                <c:pt idx="19">
                  <c:v>WK43</c:v>
                </c:pt>
                <c:pt idx="20">
                  <c:v>WK44</c:v>
                </c:pt>
              </c:strCache>
            </c:strRef>
          </c:cat>
          <c:val>
            <c:numRef>
              <c:f>TRENDS!$Y$9:$AS$9</c:f>
              <c:numCache>
                <c:formatCode>General</c:formatCode>
                <c:ptCount val="21"/>
                <c:pt idx="0">
                  <c:v>168</c:v>
                </c:pt>
                <c:pt idx="1">
                  <c:v>167</c:v>
                </c:pt>
                <c:pt idx="2">
                  <c:v>173</c:v>
                </c:pt>
                <c:pt idx="3">
                  <c:v>169</c:v>
                </c:pt>
                <c:pt idx="4">
                  <c:v>170</c:v>
                </c:pt>
                <c:pt idx="5">
                  <c:v>164</c:v>
                </c:pt>
                <c:pt idx="6">
                  <c:v>177</c:v>
                </c:pt>
                <c:pt idx="7">
                  <c:v>39</c:v>
                </c:pt>
                <c:pt idx="8">
                  <c:v>180</c:v>
                </c:pt>
                <c:pt idx="9">
                  <c:v>171</c:v>
                </c:pt>
                <c:pt idx="10">
                  <c:v>170</c:v>
                </c:pt>
                <c:pt idx="11">
                  <c:v>74</c:v>
                </c:pt>
                <c:pt idx="12">
                  <c:v>107</c:v>
                </c:pt>
                <c:pt idx="13">
                  <c:v>177</c:v>
                </c:pt>
                <c:pt idx="14">
                  <c:v>175</c:v>
                </c:pt>
                <c:pt idx="15">
                  <c:v>184</c:v>
                </c:pt>
                <c:pt idx="16">
                  <c:v>100</c:v>
                </c:pt>
                <c:pt idx="17">
                  <c:v>172</c:v>
                </c:pt>
                <c:pt idx="18">
                  <c:v>180</c:v>
                </c:pt>
                <c:pt idx="19">
                  <c:v>179</c:v>
                </c:pt>
                <c:pt idx="20">
                  <c:v>177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96D6-4956-A0FE-965DF8AE777E}"/>
            </c:ext>
          </c:extLst>
        </c:ser>
        <c:ser>
          <c:idx val="1"/>
          <c:order val="1"/>
          <c:tx>
            <c:strRef>
              <c:f>TRENDS!$A$10</c:f>
              <c:strCache>
                <c:ptCount val="1"/>
                <c:pt idx="0">
                  <c:v>FS CONDUCTED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dLbls>
            <c:dLbl>
              <c:idx val="4"/>
              <c:layout>
                <c:manualLayout>
                  <c:x val="-3.1667919757324858E-2"/>
                  <c:y val="1.6334979654092457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96D6-4956-A0FE-965DF8AE777E}"/>
                </c:ext>
              </c:extLst>
            </c:dLbl>
            <c:dLbl>
              <c:idx val="10"/>
              <c:layout>
                <c:manualLayout>
                  <c:x val="-2.9464746980352289E-2"/>
                  <c:y val="-7.9197457553141559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96D6-4956-A0FE-965DF8AE777E}"/>
                </c:ext>
              </c:extLst>
            </c:dLbl>
            <c:dLbl>
              <c:idx val="16"/>
              <c:layout>
                <c:manualLayout>
                  <c:x val="-3.1667919757324858E-2"/>
                  <c:y val="-9.0305880484215242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96D6-4956-A0FE-965DF8AE777E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400" b="1" i="0" u="none" strike="noStrike" kern="1200" baseline="0">
                    <a:solidFill>
                      <a:schemeClr val="accent2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TRENDS!$Y$8:$AS$8</c:f>
              <c:strCache>
                <c:ptCount val="21"/>
                <c:pt idx="0">
                  <c:v>WK24</c:v>
                </c:pt>
                <c:pt idx="1">
                  <c:v>WK25</c:v>
                </c:pt>
                <c:pt idx="2">
                  <c:v>WK26</c:v>
                </c:pt>
                <c:pt idx="3">
                  <c:v>WK27</c:v>
                </c:pt>
                <c:pt idx="4">
                  <c:v>WK28</c:v>
                </c:pt>
                <c:pt idx="5">
                  <c:v>WK29</c:v>
                </c:pt>
                <c:pt idx="6">
                  <c:v>WK30</c:v>
                </c:pt>
                <c:pt idx="7">
                  <c:v>WK31</c:v>
                </c:pt>
                <c:pt idx="8">
                  <c:v>WK32</c:v>
                </c:pt>
                <c:pt idx="9">
                  <c:v>WK33</c:v>
                </c:pt>
                <c:pt idx="10">
                  <c:v>WK34</c:v>
                </c:pt>
                <c:pt idx="11">
                  <c:v>WK35</c:v>
                </c:pt>
                <c:pt idx="12">
                  <c:v>WK 36</c:v>
                </c:pt>
                <c:pt idx="13">
                  <c:v>WK37</c:v>
                </c:pt>
                <c:pt idx="14">
                  <c:v>WK38</c:v>
                </c:pt>
                <c:pt idx="15">
                  <c:v>WK 39</c:v>
                </c:pt>
                <c:pt idx="16">
                  <c:v>WK 40</c:v>
                </c:pt>
                <c:pt idx="17">
                  <c:v>WK 41</c:v>
                </c:pt>
                <c:pt idx="18">
                  <c:v>WK42</c:v>
                </c:pt>
                <c:pt idx="19">
                  <c:v>WK43</c:v>
                </c:pt>
                <c:pt idx="20">
                  <c:v>WK44</c:v>
                </c:pt>
              </c:strCache>
            </c:strRef>
          </c:cat>
          <c:val>
            <c:numRef>
              <c:f>TRENDS!$Y$10:$AS$10</c:f>
              <c:numCache>
                <c:formatCode>General</c:formatCode>
                <c:ptCount val="21"/>
                <c:pt idx="0">
                  <c:v>220</c:v>
                </c:pt>
                <c:pt idx="1">
                  <c:v>207</c:v>
                </c:pt>
                <c:pt idx="2">
                  <c:v>237</c:v>
                </c:pt>
                <c:pt idx="3">
                  <c:v>223</c:v>
                </c:pt>
                <c:pt idx="4">
                  <c:v>159</c:v>
                </c:pt>
                <c:pt idx="5">
                  <c:v>222</c:v>
                </c:pt>
                <c:pt idx="6">
                  <c:v>225</c:v>
                </c:pt>
                <c:pt idx="7">
                  <c:v>190</c:v>
                </c:pt>
                <c:pt idx="8">
                  <c:v>231</c:v>
                </c:pt>
                <c:pt idx="9">
                  <c:v>242</c:v>
                </c:pt>
                <c:pt idx="10">
                  <c:v>183</c:v>
                </c:pt>
                <c:pt idx="11">
                  <c:v>105</c:v>
                </c:pt>
                <c:pt idx="12">
                  <c:v>250</c:v>
                </c:pt>
                <c:pt idx="13">
                  <c:v>249</c:v>
                </c:pt>
                <c:pt idx="14">
                  <c:v>232</c:v>
                </c:pt>
                <c:pt idx="15">
                  <c:v>195</c:v>
                </c:pt>
                <c:pt idx="16">
                  <c:v>115</c:v>
                </c:pt>
                <c:pt idx="17">
                  <c:v>226</c:v>
                </c:pt>
                <c:pt idx="18">
                  <c:v>237</c:v>
                </c:pt>
                <c:pt idx="19">
                  <c:v>241</c:v>
                </c:pt>
                <c:pt idx="20">
                  <c:v>232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96D6-4956-A0FE-965DF8AE777E}"/>
            </c:ext>
          </c:extLst>
        </c:ser>
        <c:dLbls>
          <c:dLblPos val="t"/>
          <c:showLegendKey val="0"/>
          <c:showVal val="1"/>
          <c:showCatName val="0"/>
          <c:showSerName val="0"/>
          <c:showPercent val="0"/>
          <c:showBubbleSize val="0"/>
        </c:dLbls>
        <c:smooth val="0"/>
        <c:axId val="80062447"/>
        <c:axId val="80063407"/>
      </c:lineChart>
      <c:catAx>
        <c:axId val="80062447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2857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0063407"/>
        <c:crosses val="autoZero"/>
        <c:auto val="1"/>
        <c:lblAlgn val="ctr"/>
        <c:lblOffset val="100"/>
        <c:noMultiLvlLbl val="0"/>
      </c:catAx>
      <c:valAx>
        <c:axId val="80063407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80062447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1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 w="31750">
      <a:solidFill>
        <a:schemeClr val="tx1"/>
      </a:solidFill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"/>
          <c:y val="8.5955951869790992E-2"/>
          <c:w val="0.98390506916148035"/>
          <c:h val="0.62418689169133645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REPORTS!$G$1</c:f>
              <c:strCache>
                <c:ptCount val="1"/>
                <c:pt idx="0">
                  <c:v>OS Planned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4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REPORTS!$F$2:$F$9</c:f>
              <c:strCache>
                <c:ptCount val="8"/>
                <c:pt idx="0">
                  <c:v> Brass</c:v>
                </c:pt>
                <c:pt idx="1">
                  <c:v> Ekeremor</c:v>
                </c:pt>
                <c:pt idx="2">
                  <c:v> Kolga</c:v>
                </c:pt>
                <c:pt idx="3">
                  <c:v> Nembe</c:v>
                </c:pt>
                <c:pt idx="4">
                  <c:v> Ogbia</c:v>
                </c:pt>
                <c:pt idx="5">
                  <c:v> Sagbama</c:v>
                </c:pt>
                <c:pt idx="6">
                  <c:v> Southern Ijaw</c:v>
                </c:pt>
                <c:pt idx="7">
                  <c:v> Yenagoa</c:v>
                </c:pt>
              </c:strCache>
            </c:strRef>
          </c:cat>
          <c:val>
            <c:numRef>
              <c:f>REPORTS!$G$2:$G$9</c:f>
              <c:numCache>
                <c:formatCode>General</c:formatCode>
                <c:ptCount val="8"/>
                <c:pt idx="0">
                  <c:v>42</c:v>
                </c:pt>
                <c:pt idx="1">
                  <c:v>12</c:v>
                </c:pt>
                <c:pt idx="2">
                  <c:v>14</c:v>
                </c:pt>
                <c:pt idx="3">
                  <c:v>12</c:v>
                </c:pt>
                <c:pt idx="4">
                  <c:v>20</c:v>
                </c:pt>
                <c:pt idx="5">
                  <c:v>27</c:v>
                </c:pt>
                <c:pt idx="6">
                  <c:v>27</c:v>
                </c:pt>
                <c:pt idx="7">
                  <c:v>55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F4D-4BC7-8BE1-E1056A182CE7}"/>
            </c:ext>
          </c:extLst>
        </c:ser>
        <c:ser>
          <c:idx val="1"/>
          <c:order val="1"/>
          <c:tx>
            <c:strRef>
              <c:f>REPORTS!$H$1</c:f>
              <c:strCache>
                <c:ptCount val="1"/>
                <c:pt idx="0">
                  <c:v>OS Conducted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4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REPORTS!$F$2:$F$9</c:f>
              <c:strCache>
                <c:ptCount val="8"/>
                <c:pt idx="0">
                  <c:v> Brass</c:v>
                </c:pt>
                <c:pt idx="1">
                  <c:v> Ekeremor</c:v>
                </c:pt>
                <c:pt idx="2">
                  <c:v> Kolga</c:v>
                </c:pt>
                <c:pt idx="3">
                  <c:v> Nembe</c:v>
                </c:pt>
                <c:pt idx="4">
                  <c:v> Ogbia</c:v>
                </c:pt>
                <c:pt idx="5">
                  <c:v> Sagbama</c:v>
                </c:pt>
                <c:pt idx="6">
                  <c:v> Southern Ijaw</c:v>
                </c:pt>
                <c:pt idx="7">
                  <c:v> Yenagoa</c:v>
                </c:pt>
              </c:strCache>
            </c:strRef>
          </c:cat>
          <c:val>
            <c:numRef>
              <c:f>REPORTS!$H$2:$H$9</c:f>
              <c:numCache>
                <c:formatCode>General</c:formatCode>
                <c:ptCount val="8"/>
                <c:pt idx="0">
                  <c:v>28</c:v>
                </c:pt>
                <c:pt idx="1">
                  <c:v>11</c:v>
                </c:pt>
                <c:pt idx="2">
                  <c:v>13</c:v>
                </c:pt>
                <c:pt idx="3">
                  <c:v>4</c:v>
                </c:pt>
                <c:pt idx="4">
                  <c:v>27</c:v>
                </c:pt>
                <c:pt idx="5">
                  <c:v>25</c:v>
                </c:pt>
                <c:pt idx="6">
                  <c:v>29</c:v>
                </c:pt>
                <c:pt idx="7">
                  <c:v>46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1F4D-4BC7-8BE1-E1056A182CE7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54272015"/>
        <c:axId val="54266735"/>
      </c:barChart>
      <c:catAx>
        <c:axId val="54272015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2857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4266735"/>
        <c:crosses val="autoZero"/>
        <c:auto val="1"/>
        <c:lblAlgn val="ctr"/>
        <c:lblOffset val="100"/>
        <c:noMultiLvlLbl val="0"/>
      </c:catAx>
      <c:valAx>
        <c:axId val="54266735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54272015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400" b="1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 w="28575">
      <a:solidFill>
        <a:schemeClr val="tx1"/>
      </a:solidFill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3.7357545943497314E-2"/>
          <c:y val="0.25341319641151411"/>
          <c:w val="0.92528490811300534"/>
          <c:h val="0.497488936411894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REPORTS!$F$10</c:f>
              <c:strCache>
                <c:ptCount val="1"/>
                <c:pt idx="0">
                  <c:v> Bayelsa State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1"/>
            <c:invertIfNegative val="0"/>
            <c:bubble3D val="0"/>
            <c:spPr>
              <a:solidFill>
                <a:schemeClr val="accent2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0-A2A3-49E6-A90A-F4088CC49BCB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4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REPORTS!$G$1:$H$1</c:f>
              <c:strCache>
                <c:ptCount val="2"/>
                <c:pt idx="0">
                  <c:v>OS Planned</c:v>
                </c:pt>
                <c:pt idx="1">
                  <c:v>OS Conducted</c:v>
                </c:pt>
              </c:strCache>
            </c:strRef>
          </c:cat>
          <c:val>
            <c:numRef>
              <c:f>REPORTS!$G$10:$H$10</c:f>
              <c:numCache>
                <c:formatCode>General</c:formatCode>
                <c:ptCount val="2"/>
                <c:pt idx="0">
                  <c:v>209</c:v>
                </c:pt>
                <c:pt idx="1">
                  <c:v>183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8E3-4A62-9B8A-6C3AF3967DF8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54254255"/>
        <c:axId val="54258575"/>
      </c:barChart>
      <c:catAx>
        <c:axId val="54254255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2857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4258575"/>
        <c:crosses val="autoZero"/>
        <c:auto val="1"/>
        <c:lblAlgn val="ctr"/>
        <c:lblOffset val="100"/>
        <c:noMultiLvlLbl val="0"/>
      </c:catAx>
      <c:valAx>
        <c:axId val="54258575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54254255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 w="28575">
      <a:solidFill>
        <a:schemeClr val="tx1"/>
      </a:solidFill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0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4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9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790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1048791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5A63D03-14C4-4CFA-B1B5-A7A70527CA20}" type="datetimeFigureOut">
              <a:rPr lang="en-GB" smtClean="0"/>
              <a:t>05/11/2024</a:t>
            </a:fld>
            <a:endParaRPr lang="en-GB"/>
          </a:p>
        </p:txBody>
      </p:sp>
      <p:sp>
        <p:nvSpPr>
          <p:cNvPr id="1048792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1048793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1048794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1048795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AFA661A-AD6B-4557-BF75-96A41E6A004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51843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24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048625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48626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B15AA91-F0B6-4190-B44F-D27FCA0ACBB7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921092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717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048718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48719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15AA91-F0B6-4190-B44F-D27FCA0ACBB7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527680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72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04872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x-none" dirty="0"/>
          </a:p>
        </p:txBody>
      </p:sp>
      <p:sp>
        <p:nvSpPr>
          <p:cNvPr id="104872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489CA34-ED3E-4745-B0D5-200A43FD6223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0325555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728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048729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48730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15AA91-F0B6-4190-B44F-D27FCA0ACBB7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046792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734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048735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48736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15AA91-F0B6-4190-B44F-D27FCA0ACBB7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163039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740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048741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Red signifies health facilities that have not reported for two weeks </a:t>
            </a:r>
            <a:r>
              <a:rPr lang="en-GB" baseline="0" dirty="0"/>
              <a:t> and more</a:t>
            </a:r>
          </a:p>
          <a:p>
            <a:r>
              <a:rPr lang="en-GB" baseline="0" dirty="0"/>
              <a:t>Green signifies </a:t>
            </a:r>
            <a:r>
              <a:rPr lang="en-GB" baseline="0" dirty="0" err="1"/>
              <a:t>Hfs</a:t>
            </a:r>
            <a:r>
              <a:rPr lang="en-GB" baseline="0" dirty="0"/>
              <a:t> that sent evidence but </a:t>
            </a:r>
            <a:r>
              <a:rPr lang="en-US" baseline="0" dirty="0"/>
              <a:t>reports were not synchronized on the server</a:t>
            </a:r>
          </a:p>
          <a:p>
            <a:r>
              <a:rPr lang="en-US" baseline="0" dirty="0"/>
              <a:t>Blue signifies Facility that reports only on the last week of the month.</a:t>
            </a:r>
            <a:endParaRPr lang="en-GB" dirty="0"/>
          </a:p>
        </p:txBody>
      </p:sp>
      <p:sp>
        <p:nvSpPr>
          <p:cNvPr id="1048742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89CA34-ED3E-4745-B0D5-200A43FD6223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3803497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1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04861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4861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B15AA91-F0B6-4190-B44F-D27FCA0ACBB7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756474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05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048606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x-none" dirty="0"/>
          </a:p>
        </p:txBody>
      </p:sp>
      <p:sp>
        <p:nvSpPr>
          <p:cNvPr id="1048607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52DB536-76EB-4937-980A-C0BE8E45AE7D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3909901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D677C3E-AFE0-B7A1-0986-3E48A3D3D44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05" name="Slide Image Placeholder 1">
            <a:extLst>
              <a:ext uri="{FF2B5EF4-FFF2-40B4-BE49-F238E27FC236}">
                <a16:creationId xmlns:a16="http://schemas.microsoft.com/office/drawing/2014/main" id="{FF4CBE9A-C6AD-6FFA-F677-8D9658BF461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048606" name="Notes Placeholder 2">
            <a:extLst>
              <a:ext uri="{FF2B5EF4-FFF2-40B4-BE49-F238E27FC236}">
                <a16:creationId xmlns:a16="http://schemas.microsoft.com/office/drawing/2014/main" id="{014A617D-48D6-F7EB-96FF-5376520D095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x-none" dirty="0"/>
          </a:p>
        </p:txBody>
      </p:sp>
      <p:sp>
        <p:nvSpPr>
          <p:cNvPr id="1048607" name="Slide Number Placeholder 3">
            <a:extLst>
              <a:ext uri="{FF2B5EF4-FFF2-40B4-BE49-F238E27FC236}">
                <a16:creationId xmlns:a16="http://schemas.microsoft.com/office/drawing/2014/main" id="{1EC15886-F0C9-3DB5-99FC-B20607696C3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52DB536-76EB-4937-980A-C0BE8E45AE7D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6253691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88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048589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48590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B15AA91-F0B6-4190-B44F-D27FCA0ACBB7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130007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31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048632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48633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15AA91-F0B6-4190-B44F-D27FCA0ACBB7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93262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46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048647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48648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15AA91-F0B6-4190-B44F-D27FCA0ACBB7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872609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53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048654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48655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15AA91-F0B6-4190-B44F-D27FCA0ACBB7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862888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23147AD-DB9B-6407-90BE-1BD3EBE1142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66" name="Slide Image Placeholder 1">
            <a:extLst>
              <a:ext uri="{FF2B5EF4-FFF2-40B4-BE49-F238E27FC236}">
                <a16:creationId xmlns:a16="http://schemas.microsoft.com/office/drawing/2014/main" id="{D3B2544D-3BD8-DFE4-530E-FECF07ED23B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048667" name="Notes Placeholder 2">
            <a:extLst>
              <a:ext uri="{FF2B5EF4-FFF2-40B4-BE49-F238E27FC236}">
                <a16:creationId xmlns:a16="http://schemas.microsoft.com/office/drawing/2014/main" id="{F5C894E2-BAA1-F840-E063-E614CE80A1B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x-none" dirty="0"/>
          </a:p>
        </p:txBody>
      </p:sp>
      <p:sp>
        <p:nvSpPr>
          <p:cNvPr id="1048668" name="Slide Number Placeholder 3">
            <a:extLst>
              <a:ext uri="{FF2B5EF4-FFF2-40B4-BE49-F238E27FC236}">
                <a16:creationId xmlns:a16="http://schemas.microsoft.com/office/drawing/2014/main" id="{0241D052-13A3-E1D1-95F2-841537FD7A4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489CA34-ED3E-4745-B0D5-200A43FD6223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0128420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7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04867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4867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B15AA91-F0B6-4190-B44F-D27FCA0ACBB7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984316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87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048688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x-none" dirty="0"/>
          </a:p>
        </p:txBody>
      </p:sp>
      <p:sp>
        <p:nvSpPr>
          <p:cNvPr id="1048689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52DB536-76EB-4937-980A-C0BE8E45AE7D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7261822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F134096-7074-4B22-44B4-D9D4EA17A8C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96" name="Slide Image Placeholder 1">
            <a:extLst>
              <a:ext uri="{FF2B5EF4-FFF2-40B4-BE49-F238E27FC236}">
                <a16:creationId xmlns:a16="http://schemas.microsoft.com/office/drawing/2014/main" id="{0569E156-4CDB-7BD4-F3FB-9EA2BACAF37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048697" name="Notes Placeholder 2">
            <a:extLst>
              <a:ext uri="{FF2B5EF4-FFF2-40B4-BE49-F238E27FC236}">
                <a16:creationId xmlns:a16="http://schemas.microsoft.com/office/drawing/2014/main" id="{187DAF3F-63F6-40D0-8728-8F07B9E8306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3200" dirty="0"/>
          </a:p>
        </p:txBody>
      </p:sp>
      <p:sp>
        <p:nvSpPr>
          <p:cNvPr id="1048698" name="Slide Number Placeholder 3">
            <a:extLst>
              <a:ext uri="{FF2B5EF4-FFF2-40B4-BE49-F238E27FC236}">
                <a16:creationId xmlns:a16="http://schemas.microsoft.com/office/drawing/2014/main" id="{06229895-5D42-7573-94DD-D7FF2AE7BBE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89CA34-ED3E-4745-B0D5-200A43FD6223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020682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705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048706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x-none" dirty="0"/>
          </a:p>
        </p:txBody>
      </p:sp>
      <p:sp>
        <p:nvSpPr>
          <p:cNvPr id="1048707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52DB536-76EB-4937-980A-C0BE8E45AE7D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92784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15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1048616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104861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A2242-0D52-424A-A136-2825CF5163C1}" type="datetimeFigureOut">
              <a:rPr lang="en-GB" smtClean="0"/>
              <a:t>05/11/2024</a:t>
            </a:fld>
            <a:endParaRPr lang="en-GB"/>
          </a:p>
        </p:txBody>
      </p:sp>
      <p:sp>
        <p:nvSpPr>
          <p:cNvPr id="104861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04861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F53ADC-A852-464F-A0B1-60ECDE649F0F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76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1048761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104876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A2242-0D52-424A-A136-2825CF5163C1}" type="datetimeFigureOut">
              <a:rPr lang="en-GB" smtClean="0"/>
              <a:t>05/11/2024</a:t>
            </a:fld>
            <a:endParaRPr lang="en-GB"/>
          </a:p>
        </p:txBody>
      </p:sp>
      <p:sp>
        <p:nvSpPr>
          <p:cNvPr id="104876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04876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F53ADC-A852-464F-A0B1-60ECDE649F0F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749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1048750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1048751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A2242-0D52-424A-A136-2825CF5163C1}" type="datetimeFigureOut">
              <a:rPr lang="en-GB" smtClean="0"/>
              <a:t>05/11/2024</a:t>
            </a:fld>
            <a:endParaRPr lang="en-GB"/>
          </a:p>
        </p:txBody>
      </p:sp>
      <p:sp>
        <p:nvSpPr>
          <p:cNvPr id="1048752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048753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F53ADC-A852-464F-A0B1-60ECDE649F0F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9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1048592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104859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A2242-0D52-424A-A136-2825CF5163C1}" type="datetimeFigureOut">
              <a:rPr lang="en-GB" smtClean="0"/>
              <a:t>05/11/2024</a:t>
            </a:fld>
            <a:endParaRPr lang="en-GB"/>
          </a:p>
        </p:txBody>
      </p:sp>
      <p:sp>
        <p:nvSpPr>
          <p:cNvPr id="104859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04859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F53ADC-A852-464F-A0B1-60ECDE649F0F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765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1048766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4876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A2242-0D52-424A-A136-2825CF5163C1}" type="datetimeFigureOut">
              <a:rPr lang="en-GB" smtClean="0"/>
              <a:t>05/11/2024</a:t>
            </a:fld>
            <a:endParaRPr lang="en-GB"/>
          </a:p>
        </p:txBody>
      </p:sp>
      <p:sp>
        <p:nvSpPr>
          <p:cNvPr id="104876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04876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F53ADC-A852-464F-A0B1-60ECDE649F0F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7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1048771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1048772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1048773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A2242-0D52-424A-A136-2825CF5163C1}" type="datetimeFigureOut">
              <a:rPr lang="en-GB" smtClean="0"/>
              <a:t>05/11/2024</a:t>
            </a:fld>
            <a:endParaRPr lang="en-GB"/>
          </a:p>
        </p:txBody>
      </p:sp>
      <p:sp>
        <p:nvSpPr>
          <p:cNvPr id="1048774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048775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F53ADC-A852-464F-A0B1-60ECDE649F0F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776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1048777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48778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104877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48780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1048781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A2242-0D52-424A-A136-2825CF5163C1}" type="datetimeFigureOut">
              <a:rPr lang="en-GB" smtClean="0"/>
              <a:t>05/11/2024</a:t>
            </a:fld>
            <a:endParaRPr lang="en-GB"/>
          </a:p>
        </p:txBody>
      </p:sp>
      <p:sp>
        <p:nvSpPr>
          <p:cNvPr id="1048782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048783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F53ADC-A852-464F-A0B1-60ECDE649F0F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8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1048582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A2242-0D52-424A-A136-2825CF5163C1}" type="datetimeFigureOut">
              <a:rPr lang="en-GB" smtClean="0"/>
              <a:t>05/11/2024</a:t>
            </a:fld>
            <a:endParaRPr lang="en-GB"/>
          </a:p>
        </p:txBody>
      </p:sp>
      <p:sp>
        <p:nvSpPr>
          <p:cNvPr id="1048583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048584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F53ADC-A852-464F-A0B1-60ECDE649F0F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56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A2242-0D52-424A-A136-2825CF5163C1}" type="datetimeFigureOut">
              <a:rPr lang="en-GB" smtClean="0"/>
              <a:t>05/11/2024</a:t>
            </a:fld>
            <a:endParaRPr lang="en-GB"/>
          </a:p>
        </p:txBody>
      </p:sp>
      <p:sp>
        <p:nvSpPr>
          <p:cNvPr id="1048657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048658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F53ADC-A852-464F-A0B1-60ECDE649F0F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784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1048785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1048786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4878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A2242-0D52-424A-A136-2825CF5163C1}" type="datetimeFigureOut">
              <a:rPr lang="en-GB" smtClean="0"/>
              <a:t>05/11/2024</a:t>
            </a:fld>
            <a:endParaRPr lang="en-GB"/>
          </a:p>
        </p:txBody>
      </p:sp>
      <p:sp>
        <p:nvSpPr>
          <p:cNvPr id="1048788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048789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F53ADC-A852-464F-A0B1-60ECDE649F0F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754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1048755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1048756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4875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A2242-0D52-424A-A136-2825CF5163C1}" type="datetimeFigureOut">
              <a:rPr lang="en-GB" smtClean="0"/>
              <a:t>05/11/2024</a:t>
            </a:fld>
            <a:endParaRPr lang="en-GB"/>
          </a:p>
        </p:txBody>
      </p:sp>
      <p:sp>
        <p:nvSpPr>
          <p:cNvPr id="1048758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048759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F53ADC-A852-464F-A0B1-60ECDE649F0F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76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1048577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1048578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EA2242-0D52-424A-A136-2825CF5163C1}" type="datetimeFigureOut">
              <a:rPr lang="en-GB" smtClean="0"/>
              <a:t>05/11/2024</a:t>
            </a:fld>
            <a:endParaRPr lang="en-GB"/>
          </a:p>
        </p:txBody>
      </p:sp>
      <p:sp>
        <p:nvSpPr>
          <p:cNvPr id="104857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104858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F53ADC-A852-464F-A0B1-60ECDE649F0F}" type="slidenum">
              <a:rPr lang="en-GB" smtClean="0"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chart" Target="../charts/chart9.xml"/><Relationship Id="rId5" Type="http://schemas.openxmlformats.org/officeDocument/2006/relationships/chart" Target="../charts/chart8.xml"/><Relationship Id="rId4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5" Type="http://schemas.openxmlformats.org/officeDocument/2006/relationships/chart" Target="../charts/chart10.xml"/><Relationship Id="rId4" Type="http://schemas.openxmlformats.org/officeDocument/2006/relationships/image" Target="../media/image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chart" Target="../charts/chart12.xml"/><Relationship Id="rId4" Type="http://schemas.openxmlformats.org/officeDocument/2006/relationships/chart" Target="../charts/chart1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6" Type="http://schemas.openxmlformats.org/officeDocument/2006/relationships/chart" Target="../charts/chart14.xml"/><Relationship Id="rId5" Type="http://schemas.openxmlformats.org/officeDocument/2006/relationships/chart" Target="../charts/chart13.xml"/><Relationship Id="rId4" Type="http://schemas.openxmlformats.org/officeDocument/2006/relationships/image" Target="../media/image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.png"/><Relationship Id="rId4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chart" Target="../charts/chart2.xml"/><Relationship Id="rId5" Type="http://schemas.openxmlformats.org/officeDocument/2006/relationships/chart" Target="../charts/chart1.xml"/><Relationship Id="rId4" Type="http://schemas.openxmlformats.org/officeDocument/2006/relationships/image" Target="../media/image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3.xml"/><Relationship Id="rId4" Type="http://schemas.openxmlformats.org/officeDocument/2006/relationships/image" Target="../media/image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5" Type="http://schemas.openxmlformats.org/officeDocument/2006/relationships/chart" Target="../charts/chart4.xml"/><Relationship Id="rId4" Type="http://schemas.openxmlformats.org/officeDocument/2006/relationships/image" Target="../media/image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chart" Target="../charts/chart6.xml"/><Relationship Id="rId5" Type="http://schemas.openxmlformats.org/officeDocument/2006/relationships/chart" Target="../charts/chart5.xml"/><Relationship Id="rId4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20" name="Title 1"/>
          <p:cNvSpPr>
            <a:spLocks noGrp="1"/>
          </p:cNvSpPr>
          <p:nvPr>
            <p:ph type="ctrTitle"/>
          </p:nvPr>
        </p:nvSpPr>
        <p:spPr>
          <a:xfrm>
            <a:off x="791672" y="3371328"/>
            <a:ext cx="11308887" cy="1505297"/>
          </a:xfrm>
          <a:solidFill>
            <a:srgbClr val="00B0F0"/>
          </a:solidFill>
          <a:ln>
            <a:noFill/>
          </a:ln>
        </p:spPr>
        <p:txBody>
          <a:bodyPr>
            <a:noAutofit/>
          </a:bodyPr>
          <a:lstStyle/>
          <a:p>
            <a:pPr>
              <a:lnSpc>
                <a:spcPct val="200000"/>
              </a:lnSpc>
            </a:pPr>
            <a:r>
              <a:rPr lang="en-US" sz="5400" dirty="0">
                <a:solidFill>
                  <a:srgbClr val="0070C0"/>
                </a:solidFill>
                <a:latin typeface="Arial Black" panose="020B0A04020102020204" pitchFamily="34" charset="0"/>
              </a:rPr>
              <a:t>WEEK 44 2024 SMS REPORT</a:t>
            </a:r>
            <a:br>
              <a:rPr lang="en-US" sz="5400" dirty="0">
                <a:solidFill>
                  <a:srgbClr val="0070C0"/>
                </a:solidFill>
                <a:latin typeface="Arial Black" panose="020B0A04020102020204" pitchFamily="34" charset="0"/>
              </a:rPr>
            </a:br>
            <a:r>
              <a:rPr lang="en-US" sz="5400" dirty="0">
                <a:solidFill>
                  <a:srgbClr val="0070C0"/>
                </a:solidFill>
                <a:latin typeface="Arial Black" panose="020B0A04020102020204" pitchFamily="34" charset="0"/>
              </a:rPr>
              <a:t> BY-SERICC DATA TEAM</a:t>
            </a:r>
            <a:br>
              <a:rPr lang="en-US" sz="5400" dirty="0">
                <a:solidFill>
                  <a:srgbClr val="0070C0"/>
                </a:solidFill>
                <a:latin typeface="Arial Black" panose="020B0A04020102020204" pitchFamily="34" charset="0"/>
              </a:rPr>
            </a:br>
            <a:endParaRPr lang="en-US" sz="5400" dirty="0">
              <a:solidFill>
                <a:srgbClr val="0070C0"/>
              </a:solidFill>
              <a:latin typeface="Arial Black" panose="020B0A04020102020204" pitchFamily="34" charset="0"/>
            </a:endParaRPr>
          </a:p>
        </p:txBody>
      </p:sp>
      <p:sp>
        <p:nvSpPr>
          <p:cNvPr id="1048621" name="Subtitle 2"/>
          <p:cNvSpPr>
            <a:spLocks noGrp="1"/>
          </p:cNvSpPr>
          <p:nvPr>
            <p:ph type="subTitle" idx="1"/>
          </p:nvPr>
        </p:nvSpPr>
        <p:spPr>
          <a:xfrm>
            <a:off x="2545563" y="3429000"/>
            <a:ext cx="7827693" cy="3124200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en-US" sz="3600" b="1" dirty="0"/>
              <a:t>REPORT DATED: 28</a:t>
            </a:r>
            <a:r>
              <a:rPr lang="en-US" sz="3600" b="1" baseline="30000" dirty="0"/>
              <a:t>th </a:t>
            </a:r>
            <a:r>
              <a:rPr lang="en-US" sz="3600" b="1" dirty="0"/>
              <a:t>OCT - 3</a:t>
            </a:r>
            <a:r>
              <a:rPr lang="en-US" sz="3600" b="1" baseline="30000" dirty="0"/>
              <a:t>RD</a:t>
            </a:r>
            <a:r>
              <a:rPr lang="en-US" sz="3600" b="1" dirty="0"/>
              <a:t> NOV 2024 </a:t>
            </a:r>
          </a:p>
          <a:p>
            <a:pPr>
              <a:lnSpc>
                <a:spcPct val="150000"/>
              </a:lnSpc>
            </a:pPr>
            <a:endParaRPr lang="en-US" sz="3600" b="1" dirty="0"/>
          </a:p>
          <a:p>
            <a:pPr>
              <a:lnSpc>
                <a:spcPct val="150000"/>
              </a:lnSpc>
            </a:pPr>
            <a:r>
              <a:rPr lang="en-US" sz="3600" b="1" dirty="0"/>
              <a:t>DOWNLOAD: 4</a:t>
            </a:r>
            <a:r>
              <a:rPr lang="en-US" sz="3600" b="1" baseline="30000" dirty="0"/>
              <a:t>th</a:t>
            </a:r>
            <a:r>
              <a:rPr lang="en-US" sz="3600" b="1" dirty="0"/>
              <a:t> NOVEMBER 2024</a:t>
            </a:r>
            <a:endParaRPr lang="zh-CN" altLang="en-US" sz="3600" dirty="0"/>
          </a:p>
        </p:txBody>
      </p:sp>
      <p:sp>
        <p:nvSpPr>
          <p:cNvPr id="104862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b="1" smtClean="0">
                <a:solidFill>
                  <a:schemeClr val="tx1"/>
                </a:solidFill>
              </a:rPr>
              <a:t>1</a:t>
            </a:fld>
            <a:endParaRPr lang="en-US" b="1" dirty="0">
              <a:solidFill>
                <a:schemeClr val="tx1"/>
              </a:solidFill>
            </a:endParaRPr>
          </a:p>
        </p:txBody>
      </p:sp>
      <p:pic>
        <p:nvPicPr>
          <p:cNvPr id="2097160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373256" y="3371329"/>
            <a:ext cx="1588703" cy="1505297"/>
          </a:xfrm>
          <a:prstGeom prst="rect">
            <a:avLst/>
          </a:prstGeom>
        </p:spPr>
      </p:pic>
      <p:sp>
        <p:nvSpPr>
          <p:cNvPr id="1048623" name="TextBox 6"/>
          <p:cNvSpPr txBox="1"/>
          <p:nvPr/>
        </p:nvSpPr>
        <p:spPr>
          <a:xfrm>
            <a:off x="91440" y="35559"/>
            <a:ext cx="447040" cy="6822441"/>
          </a:xfrm>
          <a:prstGeom prst="rect">
            <a:avLst/>
          </a:prstGeom>
          <a:solidFill>
            <a:schemeClr val="accent1"/>
          </a:solidFill>
          <a:ln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en-US" sz="4800" b="1" dirty="0" err="1">
                <a:solidFill>
                  <a:schemeClr val="bg1"/>
                </a:solidFill>
              </a:rPr>
              <a:t>BYSER</a:t>
            </a:r>
            <a:endParaRPr lang="en-US" sz="4000" b="1" dirty="0">
              <a:solidFill>
                <a:schemeClr val="bg1"/>
              </a:solidFill>
            </a:endParaRPr>
          </a:p>
          <a:p>
            <a:r>
              <a:rPr lang="en-US" sz="4000" b="1" dirty="0">
                <a:solidFill>
                  <a:schemeClr val="bg1"/>
                </a:solidFill>
              </a:rPr>
              <a:t>I</a:t>
            </a:r>
          </a:p>
          <a:p>
            <a:r>
              <a:rPr lang="en-US" sz="4000" b="1" dirty="0">
                <a:solidFill>
                  <a:schemeClr val="bg1"/>
                </a:solidFill>
              </a:rPr>
              <a:t>CC</a:t>
            </a:r>
            <a:endParaRPr lang="x-none" sz="4000" b="1" dirty="0">
              <a:solidFill>
                <a:schemeClr val="bg1"/>
              </a:solidFill>
            </a:endParaRPr>
          </a:p>
        </p:txBody>
      </p:sp>
      <p:pic>
        <p:nvPicPr>
          <p:cNvPr id="2097161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8480" y="3371328"/>
            <a:ext cx="2007083" cy="1505297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84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4FAB73BC-B049-4115-A692-8D63A059BFB8}" type="slidenum">
              <a:rPr lang="en-US" sz="1400" b="1" smtClean="0">
                <a:solidFill>
                  <a:schemeClr val="tx1"/>
                </a:solidFill>
              </a:rPr>
              <a:t>10</a:t>
            </a:fld>
            <a:endParaRPr lang="en-US" sz="1400" b="1" dirty="0">
              <a:solidFill>
                <a:schemeClr val="tx1"/>
              </a:solidFill>
            </a:endParaRPr>
          </a:p>
        </p:txBody>
      </p:sp>
      <p:sp>
        <p:nvSpPr>
          <p:cNvPr id="1048685" name="Title 1"/>
          <p:cNvSpPr txBox="1"/>
          <p:nvPr/>
        </p:nvSpPr>
        <p:spPr>
          <a:xfrm>
            <a:off x="1788151" y="74816"/>
            <a:ext cx="8808729" cy="1038656"/>
          </a:xfrm>
          <a:prstGeom prst="rect">
            <a:avLst/>
          </a:prstGeom>
          <a:solidFill>
            <a:schemeClr val="accent1"/>
          </a:solidFill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600" b="1" dirty="0">
                <a:latin typeface="Arial Black" panose="020B0A04020102020204" pitchFamily="34" charset="0"/>
              </a:rPr>
              <a:t>RI HFs Reporting OS Planned/ Conducted WK 44</a:t>
            </a:r>
          </a:p>
        </p:txBody>
      </p:sp>
      <p:pic>
        <p:nvPicPr>
          <p:cNvPr id="2097177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38444" y="36512"/>
            <a:ext cx="1430712" cy="1046481"/>
          </a:xfrm>
          <a:prstGeom prst="rect">
            <a:avLst/>
          </a:prstGeom>
        </p:spPr>
      </p:pic>
      <p:sp>
        <p:nvSpPr>
          <p:cNvPr id="1048686" name="TextBox 11"/>
          <p:cNvSpPr txBox="1"/>
          <p:nvPr/>
        </p:nvSpPr>
        <p:spPr>
          <a:xfrm>
            <a:off x="52814" y="1066801"/>
            <a:ext cx="430512" cy="5425440"/>
          </a:xfrm>
          <a:prstGeom prst="rect">
            <a:avLst/>
          </a:prstGeom>
          <a:solidFill>
            <a:schemeClr val="accent1"/>
          </a:solidFill>
          <a:ln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en-US" sz="3600" b="1" dirty="0" err="1"/>
              <a:t>BYSER</a:t>
            </a:r>
            <a:endParaRPr lang="en-US" sz="3600" b="1" dirty="0"/>
          </a:p>
          <a:p>
            <a:r>
              <a:rPr lang="en-US" sz="3600" b="1" dirty="0"/>
              <a:t>I</a:t>
            </a:r>
          </a:p>
          <a:p>
            <a:r>
              <a:rPr lang="en-US" sz="3600" b="1" dirty="0"/>
              <a:t>CC</a:t>
            </a:r>
            <a:endParaRPr lang="x-none" sz="3600" b="1" dirty="0"/>
          </a:p>
        </p:txBody>
      </p:sp>
      <p:pic>
        <p:nvPicPr>
          <p:cNvPr id="2097178" name="Picture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8670" y="74816"/>
            <a:ext cx="1699481" cy="951345"/>
          </a:xfrm>
          <a:prstGeom prst="rect">
            <a:avLst/>
          </a:prstGeom>
        </p:spPr>
      </p:pic>
      <p:graphicFrame>
        <p:nvGraphicFramePr>
          <p:cNvPr id="2" name="Chart 1">
            <a:extLst>
              <a:ext uri="{FF2B5EF4-FFF2-40B4-BE49-F238E27FC236}">
                <a16:creationId xmlns:a16="http://schemas.microsoft.com/office/drawing/2014/main" id="{F8CA62CB-4DB6-E455-4AB2-652B5B39D14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0155688"/>
              </p:ext>
            </p:extLst>
          </p:nvPr>
        </p:nvGraphicFramePr>
        <p:xfrm>
          <a:off x="3291840" y="1257615"/>
          <a:ext cx="8847346" cy="54638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3" name="Chart 2">
            <a:extLst>
              <a:ext uri="{FF2B5EF4-FFF2-40B4-BE49-F238E27FC236}">
                <a16:creationId xmlns:a16="http://schemas.microsoft.com/office/drawing/2014/main" id="{10C42D59-8A1E-C5B1-C3FE-38077FBDA2F7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42143537"/>
              </p:ext>
            </p:extLst>
          </p:nvPr>
        </p:nvGraphicFramePr>
        <p:xfrm>
          <a:off x="483327" y="1241423"/>
          <a:ext cx="2808513" cy="54800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D285ED1-622B-95DB-50D2-7E0FC2A3218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90" name="Slide Number Placeholder 2">
            <a:extLst>
              <a:ext uri="{FF2B5EF4-FFF2-40B4-BE49-F238E27FC236}">
                <a16:creationId xmlns:a16="http://schemas.microsoft.com/office/drawing/2014/main" id="{5248AEAD-0848-1CBF-994B-DF65B6FD14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25280" y="6352222"/>
            <a:ext cx="2743200" cy="365125"/>
          </a:xfrm>
        </p:spPr>
        <p:txBody>
          <a:bodyPr/>
          <a:lstStyle/>
          <a:p>
            <a:fld id="{4FAB73BC-B049-4115-A692-8D63A059BFB8}" type="slidenum">
              <a:rPr lang="en-US" sz="1400" b="1" smtClean="0">
                <a:solidFill>
                  <a:schemeClr val="tx1"/>
                </a:solidFill>
              </a:rPr>
              <a:t>11</a:t>
            </a:fld>
            <a:endParaRPr lang="en-US" sz="1400" b="1" dirty="0">
              <a:solidFill>
                <a:schemeClr val="tx1"/>
              </a:solidFill>
            </a:endParaRPr>
          </a:p>
        </p:txBody>
      </p:sp>
      <p:sp>
        <p:nvSpPr>
          <p:cNvPr id="1048691" name="Title 1">
            <a:extLst>
              <a:ext uri="{FF2B5EF4-FFF2-40B4-BE49-F238E27FC236}">
                <a16:creationId xmlns:a16="http://schemas.microsoft.com/office/drawing/2014/main" id="{90215F58-BAB1-F74A-F9A7-F24882DE9178}"/>
              </a:ext>
            </a:extLst>
          </p:cNvPr>
          <p:cNvSpPr txBox="1"/>
          <p:nvPr/>
        </p:nvSpPr>
        <p:spPr>
          <a:xfrm>
            <a:off x="1878904" y="74816"/>
            <a:ext cx="8617907" cy="951345"/>
          </a:xfrm>
          <a:prstGeom prst="rect">
            <a:avLst/>
          </a:prstGeom>
          <a:solidFill>
            <a:schemeClr val="accent1"/>
          </a:solidFill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200" b="1" dirty="0">
                <a:latin typeface="Arial Black" panose="020B0A04020102020204" pitchFamily="34" charset="0"/>
              </a:rPr>
              <a:t>Trend of OS Planned/ Conducted from WK 24 – 44</a:t>
            </a:r>
          </a:p>
        </p:txBody>
      </p:sp>
      <p:pic>
        <p:nvPicPr>
          <p:cNvPr id="2097179" name="Picture 10">
            <a:extLst>
              <a:ext uri="{FF2B5EF4-FFF2-40B4-BE49-F238E27FC236}">
                <a16:creationId xmlns:a16="http://schemas.microsoft.com/office/drawing/2014/main" id="{657EEEDE-3257-02BC-9D8F-9032602B55D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596880" y="20320"/>
            <a:ext cx="1430712" cy="1046481"/>
          </a:xfrm>
          <a:prstGeom prst="rect">
            <a:avLst/>
          </a:prstGeom>
        </p:spPr>
      </p:pic>
      <p:sp>
        <p:nvSpPr>
          <p:cNvPr id="1048692" name="TextBox 11">
            <a:extLst>
              <a:ext uri="{FF2B5EF4-FFF2-40B4-BE49-F238E27FC236}">
                <a16:creationId xmlns:a16="http://schemas.microsoft.com/office/drawing/2014/main" id="{EC0F42C5-7338-5A69-82EF-4C2ED4B76388}"/>
              </a:ext>
            </a:extLst>
          </p:cNvPr>
          <p:cNvSpPr txBox="1"/>
          <p:nvPr/>
        </p:nvSpPr>
        <p:spPr>
          <a:xfrm>
            <a:off x="55420" y="1066801"/>
            <a:ext cx="443344" cy="5425440"/>
          </a:xfrm>
          <a:prstGeom prst="rect">
            <a:avLst/>
          </a:prstGeom>
          <a:solidFill>
            <a:schemeClr val="accent1"/>
          </a:solidFill>
          <a:ln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en-US" sz="3600" b="1" dirty="0" err="1"/>
              <a:t>BYSER</a:t>
            </a:r>
            <a:endParaRPr lang="en-US" sz="3600" b="1" dirty="0"/>
          </a:p>
          <a:p>
            <a:r>
              <a:rPr lang="en-US" sz="3600" b="1" dirty="0"/>
              <a:t>I</a:t>
            </a:r>
          </a:p>
          <a:p>
            <a:r>
              <a:rPr lang="en-US" sz="3600" b="1" dirty="0"/>
              <a:t>CC</a:t>
            </a:r>
            <a:endParaRPr lang="x-none" sz="3600" b="1" dirty="0"/>
          </a:p>
        </p:txBody>
      </p:sp>
      <p:pic>
        <p:nvPicPr>
          <p:cNvPr id="2097180" name="Picture 12">
            <a:extLst>
              <a:ext uri="{FF2B5EF4-FFF2-40B4-BE49-F238E27FC236}">
                <a16:creationId xmlns:a16="http://schemas.microsoft.com/office/drawing/2014/main" id="{FD3956D3-813C-2228-C6E5-F43D6B6F6C9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8670" y="74816"/>
            <a:ext cx="1699481" cy="951345"/>
          </a:xfrm>
          <a:prstGeom prst="rect">
            <a:avLst/>
          </a:prstGeom>
        </p:spPr>
      </p:pic>
      <p:graphicFrame>
        <p:nvGraphicFramePr>
          <p:cNvPr id="2" name="Chart 1">
            <a:extLst>
              <a:ext uri="{FF2B5EF4-FFF2-40B4-BE49-F238E27FC236}">
                <a16:creationId xmlns:a16="http://schemas.microsoft.com/office/drawing/2014/main" id="{384A474E-95B6-1BB7-DB4D-1FF1F516530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84461237"/>
              </p:ext>
            </p:extLst>
          </p:nvPr>
        </p:nvGraphicFramePr>
        <p:xfrm>
          <a:off x="598834" y="1066801"/>
          <a:ext cx="11537746" cy="565054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3" name="Rectangle 2">
            <a:extLst>
              <a:ext uri="{FF2B5EF4-FFF2-40B4-BE49-F238E27FC236}">
                <a16:creationId xmlns:a16="http://schemas.microsoft.com/office/drawing/2014/main" id="{3FC97353-0980-ECFC-262F-3F80C9C677D0}"/>
              </a:ext>
            </a:extLst>
          </p:cNvPr>
          <p:cNvSpPr/>
          <p:nvPr/>
        </p:nvSpPr>
        <p:spPr>
          <a:xfrm flipH="1">
            <a:off x="4190707" y="4686161"/>
            <a:ext cx="1570012" cy="434479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 b="1" dirty="0"/>
              <a:t>Server Downtime</a:t>
            </a:r>
            <a:endParaRPr lang="en-GB" sz="1200" b="1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3FC97353-0980-ECFC-262F-3F80C9C677D0}"/>
              </a:ext>
            </a:extLst>
          </p:cNvPr>
          <p:cNvSpPr/>
          <p:nvPr/>
        </p:nvSpPr>
        <p:spPr>
          <a:xfrm flipH="1">
            <a:off x="6367707" y="4061044"/>
            <a:ext cx="1555063" cy="625117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 b="1" dirty="0"/>
              <a:t>Server Downtime</a:t>
            </a:r>
            <a:endParaRPr lang="en-GB" sz="1200" b="1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5E44F80B-3DED-59EB-DB01-4700782753FA}"/>
              </a:ext>
            </a:extLst>
          </p:cNvPr>
          <p:cNvSpPr/>
          <p:nvPr/>
        </p:nvSpPr>
        <p:spPr>
          <a:xfrm flipH="1">
            <a:off x="8732286" y="3579515"/>
            <a:ext cx="1554949" cy="625117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 b="1" dirty="0"/>
              <a:t>Issues with the SMS Server provider (9MOBILE)</a:t>
            </a:r>
            <a:endParaRPr lang="en-GB" sz="1200" b="1" dirty="0"/>
          </a:p>
        </p:txBody>
      </p:sp>
    </p:spTree>
    <p:extLst>
      <p:ext uri="{BB962C8B-B14F-4D97-AF65-F5344CB8AC3E}">
        <p14:creationId xmlns:p14="http://schemas.microsoft.com/office/powerpoint/2010/main" val="417042182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99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8801336" y="6432829"/>
            <a:ext cx="2743200" cy="365125"/>
          </a:xfrm>
        </p:spPr>
        <p:txBody>
          <a:bodyPr/>
          <a:lstStyle/>
          <a:p>
            <a:fld id="{4FAB73BC-B049-4115-A692-8D63A059BFB8}" type="slidenum">
              <a:rPr lang="en-US" sz="1400" b="1" smtClean="0">
                <a:solidFill>
                  <a:schemeClr val="tx1"/>
                </a:solidFill>
              </a:rPr>
              <a:t>12</a:t>
            </a:fld>
            <a:endParaRPr lang="en-US" sz="1400" b="1" dirty="0">
              <a:solidFill>
                <a:schemeClr val="tx1"/>
              </a:solidFill>
            </a:endParaRPr>
          </a:p>
        </p:txBody>
      </p:sp>
      <p:sp>
        <p:nvSpPr>
          <p:cNvPr id="1048700" name="Title 1"/>
          <p:cNvSpPr txBox="1"/>
          <p:nvPr/>
        </p:nvSpPr>
        <p:spPr>
          <a:xfrm>
            <a:off x="1788151" y="74816"/>
            <a:ext cx="8808729" cy="977069"/>
          </a:xfrm>
          <a:prstGeom prst="rect">
            <a:avLst/>
          </a:prstGeom>
          <a:solidFill>
            <a:schemeClr val="accent1"/>
          </a:solidFill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600" b="1" dirty="0">
                <a:latin typeface="Arial Black" panose="020B0A04020102020204" pitchFamily="34" charset="0"/>
              </a:rPr>
              <a:t>Fixed Sessions Conducted Vs Supportive Supervision. WK 44</a:t>
            </a:r>
          </a:p>
        </p:txBody>
      </p:sp>
      <p:pic>
        <p:nvPicPr>
          <p:cNvPr id="2097181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96880" y="20320"/>
            <a:ext cx="1430712" cy="1021505"/>
          </a:xfrm>
          <a:prstGeom prst="rect">
            <a:avLst/>
          </a:prstGeom>
        </p:spPr>
      </p:pic>
      <p:sp>
        <p:nvSpPr>
          <p:cNvPr id="1048701" name="TextBox 9"/>
          <p:cNvSpPr txBox="1"/>
          <p:nvPr/>
        </p:nvSpPr>
        <p:spPr>
          <a:xfrm>
            <a:off x="75740" y="1026161"/>
            <a:ext cx="394523" cy="5425440"/>
          </a:xfrm>
          <a:prstGeom prst="rect">
            <a:avLst/>
          </a:prstGeom>
          <a:solidFill>
            <a:schemeClr val="accent1"/>
          </a:solidFill>
          <a:ln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en-US" sz="3600" b="1" dirty="0" err="1">
                <a:solidFill>
                  <a:schemeClr val="bg1"/>
                </a:solidFill>
              </a:rPr>
              <a:t>BYSER</a:t>
            </a:r>
            <a:endParaRPr lang="en-US" sz="3600" b="1" dirty="0">
              <a:solidFill>
                <a:schemeClr val="bg1"/>
              </a:solidFill>
            </a:endParaRPr>
          </a:p>
          <a:p>
            <a:r>
              <a:rPr lang="en-US" sz="3600" b="1" dirty="0">
                <a:solidFill>
                  <a:schemeClr val="bg1"/>
                </a:solidFill>
              </a:rPr>
              <a:t>I</a:t>
            </a:r>
          </a:p>
          <a:p>
            <a:r>
              <a:rPr lang="en-US" sz="3600" b="1" dirty="0">
                <a:solidFill>
                  <a:schemeClr val="bg1"/>
                </a:solidFill>
              </a:rPr>
              <a:t>CC</a:t>
            </a:r>
            <a:endParaRPr lang="x-none" sz="3600" b="1" dirty="0">
              <a:solidFill>
                <a:schemeClr val="bg1"/>
              </a:solidFill>
            </a:endParaRPr>
          </a:p>
        </p:txBody>
      </p:sp>
      <p:pic>
        <p:nvPicPr>
          <p:cNvPr id="2097182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670" y="74816"/>
            <a:ext cx="1699481" cy="951345"/>
          </a:xfrm>
          <a:prstGeom prst="rect">
            <a:avLst/>
          </a:prstGeom>
        </p:spPr>
      </p:pic>
      <p:graphicFrame>
        <p:nvGraphicFramePr>
          <p:cNvPr id="2" name="Chart 1">
            <a:extLst>
              <a:ext uri="{FF2B5EF4-FFF2-40B4-BE49-F238E27FC236}">
                <a16:creationId xmlns:a16="http://schemas.microsoft.com/office/drawing/2014/main" id="{B0089F85-9FEC-5848-8357-0CA8C00AD1C1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62734907"/>
              </p:ext>
            </p:extLst>
          </p:nvPr>
        </p:nvGraphicFramePr>
        <p:xfrm>
          <a:off x="470263" y="1106381"/>
          <a:ext cx="2842218" cy="53452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3" name="Chart 2">
            <a:extLst>
              <a:ext uri="{FF2B5EF4-FFF2-40B4-BE49-F238E27FC236}">
                <a16:creationId xmlns:a16="http://schemas.microsoft.com/office/drawing/2014/main" id="{D0DE5827-93A4-8DC1-A2EA-6AD8F834507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23716491"/>
              </p:ext>
            </p:extLst>
          </p:nvPr>
        </p:nvGraphicFramePr>
        <p:xfrm>
          <a:off x="3312481" y="1106381"/>
          <a:ext cx="8803779" cy="53452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702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8569036" y="6362497"/>
            <a:ext cx="2743200" cy="365125"/>
          </a:xfrm>
        </p:spPr>
        <p:txBody>
          <a:bodyPr/>
          <a:lstStyle/>
          <a:p>
            <a:fld id="{4FAB73BC-B049-4115-A692-8D63A059BFB8}" type="slidenum">
              <a:rPr lang="en-US" sz="1400" b="1" smtClean="0">
                <a:solidFill>
                  <a:schemeClr val="tx1"/>
                </a:solidFill>
              </a:rPr>
              <a:t>13</a:t>
            </a:fld>
            <a:endParaRPr lang="en-US" sz="1400" b="1" dirty="0">
              <a:solidFill>
                <a:schemeClr val="tx1"/>
              </a:solidFill>
            </a:endParaRPr>
          </a:p>
        </p:txBody>
      </p:sp>
      <p:sp>
        <p:nvSpPr>
          <p:cNvPr id="1048703" name="Title 1"/>
          <p:cNvSpPr txBox="1"/>
          <p:nvPr/>
        </p:nvSpPr>
        <p:spPr>
          <a:xfrm>
            <a:off x="1788150" y="79389"/>
            <a:ext cx="8808729" cy="932631"/>
          </a:xfrm>
          <a:prstGeom prst="rect">
            <a:avLst/>
          </a:prstGeom>
          <a:solidFill>
            <a:schemeClr val="accent1"/>
          </a:solidFill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600" b="1" dirty="0">
                <a:latin typeface="Arial Black" panose="020B0A04020102020204" pitchFamily="34" charset="0"/>
              </a:rPr>
              <a:t>Outreach Conducted Vs SS WK44</a:t>
            </a:r>
          </a:p>
        </p:txBody>
      </p:sp>
      <p:pic>
        <p:nvPicPr>
          <p:cNvPr id="209718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596880" y="75700"/>
            <a:ext cx="1430712" cy="951345"/>
          </a:xfrm>
          <a:prstGeom prst="rect">
            <a:avLst/>
          </a:prstGeom>
        </p:spPr>
      </p:pic>
      <p:sp>
        <p:nvSpPr>
          <p:cNvPr id="1048704" name="TextBox 13"/>
          <p:cNvSpPr txBox="1"/>
          <p:nvPr/>
        </p:nvSpPr>
        <p:spPr>
          <a:xfrm>
            <a:off x="88670" y="1012020"/>
            <a:ext cx="368530" cy="5425440"/>
          </a:xfrm>
          <a:prstGeom prst="rect">
            <a:avLst/>
          </a:prstGeom>
          <a:solidFill>
            <a:schemeClr val="accent1"/>
          </a:solidFill>
          <a:ln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en-US" sz="3600" b="1" dirty="0" err="1">
                <a:solidFill>
                  <a:schemeClr val="bg1"/>
                </a:solidFill>
              </a:rPr>
              <a:t>BYSER</a:t>
            </a:r>
            <a:endParaRPr lang="en-US" sz="3600" b="1" dirty="0">
              <a:solidFill>
                <a:schemeClr val="bg1"/>
              </a:solidFill>
            </a:endParaRPr>
          </a:p>
          <a:p>
            <a:r>
              <a:rPr lang="en-US" sz="3600" b="1" dirty="0">
                <a:solidFill>
                  <a:schemeClr val="bg1"/>
                </a:solidFill>
              </a:rPr>
              <a:t>I</a:t>
            </a:r>
          </a:p>
          <a:p>
            <a:r>
              <a:rPr lang="en-US" sz="3600" b="1" dirty="0">
                <a:solidFill>
                  <a:schemeClr val="bg1"/>
                </a:solidFill>
              </a:rPr>
              <a:t>CC</a:t>
            </a:r>
            <a:endParaRPr lang="x-none" sz="3600" b="1" dirty="0">
              <a:solidFill>
                <a:schemeClr val="bg1"/>
              </a:solidFill>
            </a:endParaRPr>
          </a:p>
        </p:txBody>
      </p:sp>
      <p:pic>
        <p:nvPicPr>
          <p:cNvPr id="2097184" name="Picture 1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8670" y="74816"/>
            <a:ext cx="1699481" cy="951345"/>
          </a:xfrm>
          <a:prstGeom prst="rect">
            <a:avLst/>
          </a:prstGeom>
        </p:spPr>
      </p:pic>
      <p:graphicFrame>
        <p:nvGraphicFramePr>
          <p:cNvPr id="2" name="Chart 1">
            <a:extLst>
              <a:ext uri="{FF2B5EF4-FFF2-40B4-BE49-F238E27FC236}">
                <a16:creationId xmlns:a16="http://schemas.microsoft.com/office/drawing/2014/main" id="{82CC4BE7-CC92-100A-CA83-5B3031968DAA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26549747"/>
              </p:ext>
            </p:extLst>
          </p:nvPr>
        </p:nvGraphicFramePr>
        <p:xfrm>
          <a:off x="457200" y="1026162"/>
          <a:ext cx="2743200" cy="53363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3" name="Chart 2">
            <a:extLst>
              <a:ext uri="{FF2B5EF4-FFF2-40B4-BE49-F238E27FC236}">
                <a16:creationId xmlns:a16="http://schemas.microsoft.com/office/drawing/2014/main" id="{65CD5CA7-63C2-7675-5591-1CB5D7A8B1C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35287256"/>
              </p:ext>
            </p:extLst>
          </p:nvPr>
        </p:nvGraphicFramePr>
        <p:xfrm>
          <a:off x="3200400" y="1026161"/>
          <a:ext cx="8902930" cy="535136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708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9250680" y="6602989"/>
            <a:ext cx="2743200" cy="173480"/>
          </a:xfrm>
        </p:spPr>
        <p:txBody>
          <a:bodyPr/>
          <a:lstStyle/>
          <a:p>
            <a:fld id="{4FAB73BC-B049-4115-A692-8D63A059BFB8}" type="slidenum">
              <a:rPr lang="en-US" sz="1400" b="1" smtClean="0">
                <a:solidFill>
                  <a:schemeClr val="tx1"/>
                </a:solidFill>
              </a:rPr>
              <a:t>14</a:t>
            </a:fld>
            <a:endParaRPr lang="en-US" sz="1400" b="1" dirty="0">
              <a:solidFill>
                <a:schemeClr val="tx1"/>
              </a:solidFill>
            </a:endParaRPr>
          </a:p>
        </p:txBody>
      </p:sp>
      <p:sp>
        <p:nvSpPr>
          <p:cNvPr id="1048709" name="Title 1"/>
          <p:cNvSpPr txBox="1"/>
          <p:nvPr/>
        </p:nvSpPr>
        <p:spPr>
          <a:xfrm>
            <a:off x="1878903" y="87682"/>
            <a:ext cx="8795513" cy="889950"/>
          </a:xfrm>
          <a:prstGeom prst="rect">
            <a:avLst/>
          </a:prstGeom>
          <a:solidFill>
            <a:schemeClr val="accent1"/>
          </a:solidFill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600" b="1" dirty="0">
                <a:latin typeface="Arial Black" panose="020B0A04020102020204" pitchFamily="34" charset="0"/>
              </a:rPr>
              <a:t>Vaccine Doses Opened Vs Number Of Children Immunized </a:t>
            </a:r>
            <a:endParaRPr lang="x-none" sz="1800" dirty="0">
              <a:solidFill>
                <a:schemeClr val="bg2"/>
              </a:solidFill>
              <a:latin typeface="Arial Black" panose="020B0A04020102020204" pitchFamily="34" charset="0"/>
            </a:endParaRPr>
          </a:p>
        </p:txBody>
      </p:sp>
      <p:pic>
        <p:nvPicPr>
          <p:cNvPr id="2097185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74417" y="-68849"/>
            <a:ext cx="1466874" cy="1046481"/>
          </a:xfrm>
          <a:prstGeom prst="rect">
            <a:avLst/>
          </a:prstGeom>
        </p:spPr>
      </p:pic>
      <p:sp>
        <p:nvSpPr>
          <p:cNvPr id="1048710" name="TextBox 6"/>
          <p:cNvSpPr txBox="1"/>
          <p:nvPr/>
        </p:nvSpPr>
        <p:spPr>
          <a:xfrm>
            <a:off x="50708" y="1177549"/>
            <a:ext cx="350981" cy="5425440"/>
          </a:xfrm>
          <a:prstGeom prst="rect">
            <a:avLst/>
          </a:prstGeom>
          <a:solidFill>
            <a:schemeClr val="accent1"/>
          </a:solidFill>
          <a:ln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en-US" sz="3600" b="1" dirty="0" err="1">
                <a:solidFill>
                  <a:schemeClr val="bg1"/>
                </a:solidFill>
              </a:rPr>
              <a:t>BYSER</a:t>
            </a:r>
            <a:endParaRPr lang="en-US" sz="3600" b="1" dirty="0">
              <a:solidFill>
                <a:schemeClr val="bg1"/>
              </a:solidFill>
            </a:endParaRPr>
          </a:p>
          <a:p>
            <a:r>
              <a:rPr lang="en-US" sz="3600" b="1" dirty="0">
                <a:solidFill>
                  <a:schemeClr val="bg1"/>
                </a:solidFill>
              </a:rPr>
              <a:t>I</a:t>
            </a:r>
          </a:p>
          <a:p>
            <a:r>
              <a:rPr lang="en-US" sz="3600" b="1" dirty="0">
                <a:solidFill>
                  <a:schemeClr val="bg1"/>
                </a:solidFill>
              </a:rPr>
              <a:t>CC</a:t>
            </a:r>
            <a:endParaRPr lang="x-none" sz="3600" b="1" dirty="0">
              <a:solidFill>
                <a:schemeClr val="bg1"/>
              </a:solidFill>
            </a:endParaRPr>
          </a:p>
        </p:txBody>
      </p:sp>
      <p:pic>
        <p:nvPicPr>
          <p:cNvPr id="2097186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709" y="87682"/>
            <a:ext cx="1874972" cy="967243"/>
          </a:xfrm>
          <a:prstGeom prst="rect">
            <a:avLst/>
          </a:prstGeom>
        </p:spPr>
      </p:pic>
      <p:sp>
        <p:nvSpPr>
          <p:cNvPr id="1048711" name="Oval 15"/>
          <p:cNvSpPr/>
          <p:nvPr/>
        </p:nvSpPr>
        <p:spPr>
          <a:xfrm>
            <a:off x="4581144" y="2569464"/>
            <a:ext cx="45719" cy="4571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1E4DD9E1-1365-DBAE-DD56-791DA3F7C2EC}"/>
              </a:ext>
            </a:extLst>
          </p:cNvPr>
          <p:cNvSpPr/>
          <p:nvPr/>
        </p:nvSpPr>
        <p:spPr>
          <a:xfrm>
            <a:off x="2438400" y="5654040"/>
            <a:ext cx="822960" cy="509408"/>
          </a:xfrm>
          <a:prstGeom prst="ellipse">
            <a:avLst/>
          </a:prstGeom>
          <a:noFill/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NG">
              <a:solidFill>
                <a:srgbClr val="960000"/>
              </a:solidFill>
            </a:endParaRP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156A250D-7397-B0C5-B9F4-5021330ED7D3}"/>
              </a:ext>
            </a:extLst>
          </p:cNvPr>
          <p:cNvSpPr/>
          <p:nvPr/>
        </p:nvSpPr>
        <p:spPr>
          <a:xfrm>
            <a:off x="4502049" y="5288279"/>
            <a:ext cx="822961" cy="426724"/>
          </a:xfrm>
          <a:prstGeom prst="ellipse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NG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C1D9A98C-1FE0-6576-D119-07C837CF93EB}"/>
              </a:ext>
            </a:extLst>
          </p:cNvPr>
          <p:cNvSpPr/>
          <p:nvPr/>
        </p:nvSpPr>
        <p:spPr>
          <a:xfrm>
            <a:off x="4456329" y="5715003"/>
            <a:ext cx="914400" cy="426724"/>
          </a:xfrm>
          <a:prstGeom prst="ellipse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NG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95267B01-4AA9-9DAF-329A-3E336D7E2AA1}"/>
              </a:ext>
            </a:extLst>
          </p:cNvPr>
          <p:cNvSpPr/>
          <p:nvPr/>
        </p:nvSpPr>
        <p:spPr>
          <a:xfrm>
            <a:off x="8675067" y="5205596"/>
            <a:ext cx="726074" cy="509407"/>
          </a:xfrm>
          <a:prstGeom prst="ellipse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NG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CB0E8975-6686-3E8C-BF02-1AA97EB8D1AF}"/>
              </a:ext>
            </a:extLst>
          </p:cNvPr>
          <p:cNvSpPr/>
          <p:nvPr/>
        </p:nvSpPr>
        <p:spPr>
          <a:xfrm>
            <a:off x="8580904" y="5715003"/>
            <a:ext cx="820237" cy="509408"/>
          </a:xfrm>
          <a:prstGeom prst="ellipse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NG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F48E3D66-6F01-E72F-989B-C456F824050C}"/>
              </a:ext>
            </a:extLst>
          </p:cNvPr>
          <p:cNvSpPr/>
          <p:nvPr/>
        </p:nvSpPr>
        <p:spPr>
          <a:xfrm>
            <a:off x="10566766" y="4450080"/>
            <a:ext cx="832754" cy="426720"/>
          </a:xfrm>
          <a:prstGeom prst="ellipse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NG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A946093A-9DAF-B24C-EB67-1FF98A10FD04}"/>
              </a:ext>
            </a:extLst>
          </p:cNvPr>
          <p:cNvSpPr/>
          <p:nvPr/>
        </p:nvSpPr>
        <p:spPr>
          <a:xfrm>
            <a:off x="10644554" y="5715002"/>
            <a:ext cx="754965" cy="509409"/>
          </a:xfrm>
          <a:prstGeom prst="ellipse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NG"/>
          </a:p>
        </p:txBody>
      </p:sp>
      <p:graphicFrame>
        <p:nvGraphicFramePr>
          <p:cNvPr id="13" name="Content Placeholder 7">
            <a:extLst>
              <a:ext uri="{FF2B5EF4-FFF2-40B4-BE49-F238E27FC236}">
                <a16:creationId xmlns:a16="http://schemas.microsoft.com/office/drawing/2014/main" id="{8833E959-D141-F3F7-AE54-33EA630D950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97996451"/>
              </p:ext>
            </p:extLst>
          </p:nvPr>
        </p:nvGraphicFramePr>
        <p:xfrm>
          <a:off x="471639" y="977632"/>
          <a:ext cx="11720361" cy="579268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0350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6131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9815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4614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5460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03030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984718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966483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993836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975601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905697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</a:tblGrid>
              <a:tr h="168756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BCG doses opened (FS+OS)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Total BCG given (FS+OS)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OPV doses opened (FS+OS)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Total OPV given (FS+OS)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Penta doses opened (FS+OS)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Total </a:t>
                      </a:r>
                      <a:r>
                        <a:rPr lang="en-US" sz="1800" b="1" i="0" u="none" strike="noStrike" dirty="0" err="1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Penta</a:t>
                      </a:r>
                      <a:r>
                        <a:rPr lang="en-US" sz="1800" b="1" i="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 given</a:t>
                      </a:r>
                    </a:p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(FS+OS)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IPV doses opened (FS+OS)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Total IPV given (FS+OS)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Measles doses opened (FS+OS)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Total Measles given (FS+OS)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4619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1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BRASS</a:t>
                      </a:r>
                    </a:p>
                  </a:txBody>
                  <a:tcPr marL="9525" marR="9525" marT="9525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800" b="1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420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800" b="1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109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800" b="1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740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800" b="1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566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800" b="1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570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800" b="1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460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800" b="1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410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800" b="1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306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800" b="1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340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800" b="1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207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7203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1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EKEREMOR</a:t>
                      </a:r>
                    </a:p>
                  </a:txBody>
                  <a:tcPr marL="9525" marR="9525" marT="9525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800" b="1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240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800" b="1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129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800" b="1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680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800" b="1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602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800" b="1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510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800" b="1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477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800" b="1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400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800" b="1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322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800" b="1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280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800" b="1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218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4619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1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KOLGA</a:t>
                      </a:r>
                    </a:p>
                  </a:txBody>
                  <a:tcPr marL="9525" marR="9525" marT="9525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800" b="1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160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800" b="1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40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800" b="1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190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800" b="1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172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800" b="1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140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800" b="1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137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800" b="1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150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800" b="1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87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800" b="1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130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800" b="1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56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4619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1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NEMBE</a:t>
                      </a:r>
                    </a:p>
                  </a:txBody>
                  <a:tcPr marL="9525" marR="9525" marT="9525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800" b="1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240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800" b="1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50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800" b="1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420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800" b="1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308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800" b="1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290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800" b="1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258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800" b="1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260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800" b="1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171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800" b="1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200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800" b="1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117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4619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1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OGBIA</a:t>
                      </a:r>
                    </a:p>
                  </a:txBody>
                  <a:tcPr marL="9525" marR="9525" marT="9525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800" b="1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220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800" b="1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65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800" b="1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580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800" b="1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424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800" b="1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370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800" b="1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358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800" b="1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300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800" b="1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185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800" b="1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230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800" b="1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109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4619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1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SAGBAMA</a:t>
                      </a:r>
                    </a:p>
                  </a:txBody>
                  <a:tcPr marL="9525" marR="9525" marT="9525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800" b="1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380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800" b="1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232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800" b="1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880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800" b="1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664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800" b="1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540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800" b="1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465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800" b="1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420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800" b="1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303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800" b="1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260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800" b="1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185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4619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1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S/IJAW</a:t>
                      </a:r>
                    </a:p>
                  </a:txBody>
                  <a:tcPr marL="9525" marR="9525" marT="9525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800" b="1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740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800" b="1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117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800" b="1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860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800" b="1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564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800" b="1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570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800" b="1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455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800" b="1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500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800" b="1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256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800" b="1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490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800" b="1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234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4619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1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YENAGOA</a:t>
                      </a:r>
                    </a:p>
                  </a:txBody>
                  <a:tcPr marL="9525" marR="9525" marT="9525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800" b="1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1300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800" b="1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210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800" b="1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1160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800" b="1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790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800" b="1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732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800" b="1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601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800" b="1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640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800" b="1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362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800" b="1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740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800" b="1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277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50975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1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BAYELSA</a:t>
                      </a:r>
                    </a:p>
                  </a:txBody>
                  <a:tcPr marL="9525" marR="9525" marT="9525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800" b="1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3700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800" b="1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952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800" b="1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5510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800" b="1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4090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800" b="1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3722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800" b="1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3211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800" b="1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3080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800" b="1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1992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800" b="1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2670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800" b="1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1403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sp>
        <p:nvSpPr>
          <p:cNvPr id="16" name="Oval 15">
            <a:extLst>
              <a:ext uri="{FF2B5EF4-FFF2-40B4-BE49-F238E27FC236}">
                <a16:creationId xmlns:a16="http://schemas.microsoft.com/office/drawing/2014/main" id="{7497BE1E-682D-6B4E-1231-1F117A4C03FC}"/>
              </a:ext>
            </a:extLst>
          </p:cNvPr>
          <p:cNvSpPr/>
          <p:nvPr/>
        </p:nvSpPr>
        <p:spPr>
          <a:xfrm>
            <a:off x="4456329" y="3505133"/>
            <a:ext cx="726074" cy="592090"/>
          </a:xfrm>
          <a:prstGeom prst="ellipse">
            <a:avLst/>
          </a:prstGeom>
          <a:noFill/>
          <a:ln w="1905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NG"/>
          </a:p>
        </p:txBody>
      </p:sp>
      <p:sp>
        <p:nvSpPr>
          <p:cNvPr id="2" name="Oval 1">
            <a:extLst>
              <a:ext uri="{FF2B5EF4-FFF2-40B4-BE49-F238E27FC236}">
                <a16:creationId xmlns:a16="http://schemas.microsoft.com/office/drawing/2014/main" id="{11A8588D-05E0-19C3-EA49-03E9D4C07BF7}"/>
              </a:ext>
            </a:extLst>
          </p:cNvPr>
          <p:cNvSpPr/>
          <p:nvPr/>
        </p:nvSpPr>
        <p:spPr>
          <a:xfrm>
            <a:off x="4330119" y="5389210"/>
            <a:ext cx="822960" cy="426725"/>
          </a:xfrm>
          <a:prstGeom prst="ellipse">
            <a:avLst/>
          </a:prstGeom>
          <a:noFill/>
          <a:ln w="1905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NG"/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0CF694C9-6446-C388-E408-CFB2CB7DB104}"/>
              </a:ext>
            </a:extLst>
          </p:cNvPr>
          <p:cNvSpPr/>
          <p:nvPr/>
        </p:nvSpPr>
        <p:spPr>
          <a:xfrm flipH="1">
            <a:off x="6489509" y="5703973"/>
            <a:ext cx="754965" cy="592090"/>
          </a:xfrm>
          <a:prstGeom prst="ellipse">
            <a:avLst/>
          </a:prstGeom>
          <a:noFill/>
          <a:ln w="1905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NG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194321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89416652"/>
              </p:ext>
            </p:extLst>
          </p:nvPr>
        </p:nvGraphicFramePr>
        <p:xfrm>
          <a:off x="358810" y="1107497"/>
          <a:ext cx="11768535" cy="511155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4529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0357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1943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4824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9146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50981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804966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851228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854730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858074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736387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704149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</a:tblGrid>
              <a:tr h="1916833">
                <a:tc>
                  <a:txBody>
                    <a:bodyPr/>
                    <a:lstStyle/>
                    <a:p>
                      <a:endParaRPr lang="en-GB" sz="24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</a:pPr>
                      <a:endParaRPr lang="en-GB" sz="2400" b="1" dirty="0">
                        <a:solidFill>
                          <a:schemeClr val="tx1"/>
                        </a:solidFill>
                      </a:endParaRPr>
                    </a:p>
                    <a:p>
                      <a:endParaRPr lang="en-GB" sz="24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lang="en-US" sz="2400" b="1" dirty="0">
                          <a:solidFill>
                            <a:schemeClr val="tx1"/>
                          </a:solidFill>
                        </a:rPr>
                        <a:t>BCG doses opened</a:t>
                      </a:r>
                      <a:endParaRPr lang="en-GB" sz="24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lang="en-US" sz="2400" b="1" dirty="0">
                          <a:solidFill>
                            <a:schemeClr val="tx1"/>
                          </a:solidFill>
                        </a:rPr>
                        <a:t>OPV doses opened</a:t>
                      </a:r>
                      <a:endParaRPr lang="en-GB" sz="2400" b="1" dirty="0">
                        <a:solidFill>
                          <a:schemeClr val="tx1"/>
                        </a:solidFill>
                      </a:endParaRPr>
                    </a:p>
                    <a:p>
                      <a:endParaRPr lang="en-GB" sz="24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lang="en-US" sz="2400" b="1" dirty="0" err="1">
                          <a:solidFill>
                            <a:schemeClr val="tx1"/>
                          </a:solidFill>
                        </a:rPr>
                        <a:t>Penta</a:t>
                      </a:r>
                      <a:r>
                        <a:rPr lang="en-US" sz="2400" b="1" dirty="0">
                          <a:solidFill>
                            <a:schemeClr val="tx1"/>
                          </a:solidFill>
                        </a:rPr>
                        <a:t> doses</a:t>
                      </a:r>
                      <a:r>
                        <a:rPr lang="en-US" sz="2400" b="1" baseline="0" dirty="0">
                          <a:solidFill>
                            <a:schemeClr val="tx1"/>
                          </a:solidFill>
                        </a:rPr>
                        <a:t> Opened</a:t>
                      </a:r>
                      <a:endParaRPr lang="en-GB" sz="24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lang="en-US" sz="2400" b="1" dirty="0">
                          <a:solidFill>
                            <a:schemeClr val="tx1"/>
                          </a:solidFill>
                        </a:rPr>
                        <a:t>IPV doses</a:t>
                      </a:r>
                      <a:r>
                        <a:rPr lang="en-US" sz="2400" b="1" baseline="0" dirty="0">
                          <a:solidFill>
                            <a:schemeClr val="tx1"/>
                          </a:solidFill>
                        </a:rPr>
                        <a:t> Opened</a:t>
                      </a:r>
                      <a:endParaRPr lang="en-GB" sz="2400" b="1" dirty="0">
                        <a:solidFill>
                          <a:schemeClr val="tx1"/>
                        </a:solidFill>
                      </a:endParaRPr>
                    </a:p>
                    <a:p>
                      <a:endParaRPr lang="en-GB" sz="24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lang="en-US" sz="2400" b="1" dirty="0">
                          <a:solidFill>
                            <a:schemeClr val="tx1"/>
                          </a:solidFill>
                        </a:rPr>
                        <a:t>Measles doses</a:t>
                      </a:r>
                      <a:r>
                        <a:rPr lang="en-US" sz="2400" b="1" baseline="0" dirty="0">
                          <a:solidFill>
                            <a:schemeClr val="tx1"/>
                          </a:solidFill>
                        </a:rPr>
                        <a:t> opened</a:t>
                      </a:r>
                      <a:endParaRPr lang="en-GB" sz="24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38945"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tx1"/>
                          </a:solidFill>
                        </a:rPr>
                        <a:t>LGA</a:t>
                      </a:r>
                      <a:endParaRPr lang="en-GB" sz="2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="1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2800" b="1" dirty="0">
                          <a:solidFill>
                            <a:schemeClr val="tx1"/>
                          </a:solidFill>
                        </a:rPr>
                        <a:t>FACILITY</a:t>
                      </a:r>
                      <a:endParaRPr lang="en-GB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="1" dirty="0">
                          <a:solidFill>
                            <a:schemeClr val="tx1"/>
                          </a:solidFill>
                        </a:rPr>
                        <a:t>FS</a:t>
                      </a:r>
                      <a:endParaRPr lang="en-GB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="1" dirty="0">
                          <a:solidFill>
                            <a:schemeClr val="tx1"/>
                          </a:solidFill>
                        </a:rPr>
                        <a:t>OS</a:t>
                      </a:r>
                      <a:endParaRPr lang="en-GB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="1" dirty="0">
                          <a:solidFill>
                            <a:schemeClr val="tx1"/>
                          </a:solidFill>
                        </a:rPr>
                        <a:t>FS</a:t>
                      </a:r>
                      <a:endParaRPr lang="en-GB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="1" dirty="0">
                          <a:solidFill>
                            <a:schemeClr val="tx1"/>
                          </a:solidFill>
                        </a:rPr>
                        <a:t>OS</a:t>
                      </a:r>
                      <a:endParaRPr lang="en-GB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="1" dirty="0">
                          <a:solidFill>
                            <a:schemeClr val="tx1"/>
                          </a:solidFill>
                        </a:rPr>
                        <a:t>FS</a:t>
                      </a:r>
                      <a:endParaRPr lang="en-GB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="1" dirty="0">
                          <a:solidFill>
                            <a:schemeClr val="tx1"/>
                          </a:solidFill>
                        </a:rPr>
                        <a:t>OS</a:t>
                      </a:r>
                      <a:endParaRPr lang="en-GB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="1" dirty="0">
                          <a:solidFill>
                            <a:schemeClr val="tx1"/>
                          </a:solidFill>
                        </a:rPr>
                        <a:t>FS</a:t>
                      </a:r>
                      <a:endParaRPr lang="en-GB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="1" dirty="0">
                          <a:solidFill>
                            <a:schemeClr val="tx1"/>
                          </a:solidFill>
                        </a:rPr>
                        <a:t>OS</a:t>
                      </a:r>
                      <a:endParaRPr lang="en-GB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="1" dirty="0">
                          <a:solidFill>
                            <a:schemeClr val="tx1"/>
                          </a:solidFill>
                        </a:rPr>
                        <a:t>FS</a:t>
                      </a:r>
                      <a:endParaRPr lang="en-GB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="1" dirty="0">
                          <a:solidFill>
                            <a:schemeClr val="tx1"/>
                          </a:solidFill>
                        </a:rPr>
                        <a:t>OS</a:t>
                      </a:r>
                      <a:endParaRPr lang="en-GB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38945">
                <a:tc>
                  <a:txBody>
                    <a:bodyPr/>
                    <a:lstStyle/>
                    <a:p>
                      <a:r>
                        <a:rPr lang="en-GB" sz="2400" b="1" dirty="0">
                          <a:solidFill>
                            <a:schemeClr val="tx1"/>
                          </a:solidFill>
                        </a:rPr>
                        <a:t>KOLGA</a:t>
                      </a: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 err="1">
                          <a:solidFill>
                            <a:schemeClr val="tx1"/>
                          </a:solidFill>
                        </a:rPr>
                        <a:t>Sabageria</a:t>
                      </a:r>
                      <a:r>
                        <a:rPr lang="en-US" sz="2800" b="1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2800" b="1" dirty="0" err="1">
                          <a:solidFill>
                            <a:schemeClr val="tx1"/>
                          </a:solidFill>
                        </a:rPr>
                        <a:t>phc</a:t>
                      </a:r>
                      <a:endParaRPr lang="en-US" sz="2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2800" b="1" dirty="0">
                          <a:solidFill>
                            <a:schemeClr val="tx1"/>
                          </a:solidFill>
                        </a:rPr>
                        <a:t>10</a:t>
                      </a: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38945">
                <a:tc>
                  <a:txBody>
                    <a:bodyPr/>
                    <a:lstStyle/>
                    <a:p>
                      <a:r>
                        <a:rPr lang="en-US" sz="2400" b="1" dirty="0"/>
                        <a:t>S/IJAW</a:t>
                      </a:r>
                      <a:endParaRPr lang="en-NG" sz="2400" b="1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 err="1">
                          <a:solidFill>
                            <a:schemeClr val="tx1"/>
                          </a:solidFill>
                        </a:rPr>
                        <a:t>Alomu</a:t>
                      </a:r>
                      <a:r>
                        <a:rPr lang="en-US" sz="2800" b="1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2800" b="1" dirty="0" err="1">
                          <a:solidFill>
                            <a:schemeClr val="tx1"/>
                          </a:solidFill>
                        </a:rPr>
                        <a:t>phc</a:t>
                      </a:r>
                      <a:endParaRPr lang="en-US" sz="2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2800" b="1" dirty="0">
                          <a:solidFill>
                            <a:schemeClr val="tx1"/>
                          </a:solidFill>
                        </a:rPr>
                        <a:t>10</a:t>
                      </a: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2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2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37273169"/>
                  </a:ext>
                </a:extLst>
              </a:tr>
              <a:tr h="638945">
                <a:tc>
                  <a:txBody>
                    <a:bodyPr/>
                    <a:lstStyle/>
                    <a:p>
                      <a:endParaRPr lang="en-GB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 err="1">
                          <a:solidFill>
                            <a:schemeClr val="tx1"/>
                          </a:solidFill>
                        </a:rPr>
                        <a:t>Oporoma</a:t>
                      </a:r>
                      <a:r>
                        <a:rPr lang="en-US" sz="2800" b="1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2800" b="1" dirty="0" err="1">
                          <a:solidFill>
                            <a:schemeClr val="tx1"/>
                          </a:solidFill>
                        </a:rPr>
                        <a:t>phc</a:t>
                      </a:r>
                      <a:endParaRPr lang="en-US" sz="2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2800" b="1" dirty="0">
                          <a:solidFill>
                            <a:schemeClr val="tx1"/>
                          </a:solidFill>
                        </a:rPr>
                        <a:t>30</a:t>
                      </a: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2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2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67578430"/>
                  </a:ext>
                </a:extLst>
              </a:tr>
              <a:tr h="638945">
                <a:tc>
                  <a:txBody>
                    <a:bodyPr/>
                    <a:lstStyle/>
                    <a:p>
                      <a:r>
                        <a:rPr lang="en-GB" sz="2400" b="1" dirty="0">
                          <a:solidFill>
                            <a:schemeClr val="tx1"/>
                          </a:solidFill>
                        </a:rPr>
                        <a:t>YENAGOA</a:t>
                      </a: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 err="1">
                          <a:solidFill>
                            <a:schemeClr val="tx1"/>
                          </a:solidFill>
                        </a:rPr>
                        <a:t>Kokobo</a:t>
                      </a:r>
                      <a:r>
                        <a:rPr lang="en-US" sz="2800" b="1" dirty="0">
                          <a:solidFill>
                            <a:schemeClr val="tx1"/>
                          </a:solidFill>
                        </a:rPr>
                        <a:t> Hosp.</a:t>
                      </a: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2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2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2800" b="1" dirty="0">
                          <a:solidFill>
                            <a:schemeClr val="tx1"/>
                          </a:solidFill>
                        </a:rPr>
                        <a:t>2</a:t>
                      </a: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22697774"/>
                  </a:ext>
                </a:extLst>
              </a:tr>
            </a:tbl>
          </a:graphicData>
        </a:graphic>
      </p:graphicFrame>
      <p:pic>
        <p:nvPicPr>
          <p:cNvPr id="2097187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" y="-92804"/>
            <a:ext cx="1344057" cy="1185997"/>
          </a:xfrm>
          <a:prstGeom prst="rect">
            <a:avLst/>
          </a:prstGeom>
        </p:spPr>
      </p:pic>
      <p:sp>
        <p:nvSpPr>
          <p:cNvPr id="1048720" name="Title 1"/>
          <p:cNvSpPr txBox="1">
            <a:spLocks noGrp="1"/>
          </p:cNvSpPr>
          <p:nvPr>
            <p:ph type="title"/>
          </p:nvPr>
        </p:nvSpPr>
        <p:spPr>
          <a:xfrm>
            <a:off x="1392138" y="-68849"/>
            <a:ext cx="10035988" cy="1169894"/>
          </a:xfrm>
          <a:prstGeom prst="rect">
            <a:avLst/>
          </a:prstGeom>
          <a:solidFill>
            <a:schemeClr val="accent1"/>
          </a:solidFill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600" b="1" dirty="0">
                <a:latin typeface="Arial Black" panose="020B0A04020102020204" pitchFamily="34" charset="0"/>
              </a:rPr>
              <a:t>HFs reporting wrong dose open for   WK 44</a:t>
            </a:r>
            <a:endParaRPr lang="x-none" sz="1800" dirty="0">
              <a:solidFill>
                <a:schemeClr val="bg2"/>
              </a:solidFill>
              <a:latin typeface="Arial Black" panose="020B0A04020102020204" pitchFamily="34" charset="0"/>
            </a:endParaRPr>
          </a:p>
        </p:txBody>
      </p:sp>
      <p:sp>
        <p:nvSpPr>
          <p:cNvPr id="1048721" name="TextBox 6"/>
          <p:cNvSpPr txBox="1"/>
          <p:nvPr/>
        </p:nvSpPr>
        <p:spPr>
          <a:xfrm>
            <a:off x="64655" y="1911341"/>
            <a:ext cx="310730" cy="4524315"/>
          </a:xfrm>
          <a:prstGeom prst="rect">
            <a:avLst/>
          </a:prstGeom>
          <a:solidFill>
            <a:schemeClr val="accent1"/>
          </a:solidFill>
          <a:ln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en-US" sz="3600" b="1" dirty="0" err="1">
                <a:solidFill>
                  <a:schemeClr val="bg1"/>
                </a:solidFill>
              </a:rPr>
              <a:t>BYSER</a:t>
            </a:r>
            <a:endParaRPr lang="en-US" sz="3600" b="1" dirty="0">
              <a:solidFill>
                <a:schemeClr val="bg1"/>
              </a:solidFill>
            </a:endParaRPr>
          </a:p>
          <a:p>
            <a:r>
              <a:rPr lang="en-US" sz="3600" b="1" dirty="0">
                <a:solidFill>
                  <a:schemeClr val="bg1"/>
                </a:solidFill>
              </a:rPr>
              <a:t>I</a:t>
            </a:r>
          </a:p>
          <a:p>
            <a:r>
              <a:rPr lang="en-US" sz="3600" b="1" dirty="0">
                <a:solidFill>
                  <a:schemeClr val="bg1"/>
                </a:solidFill>
              </a:rPr>
              <a:t>CC</a:t>
            </a:r>
            <a:endParaRPr lang="x-none" sz="3600" b="1" dirty="0">
              <a:solidFill>
                <a:schemeClr val="bg1"/>
              </a:solidFill>
            </a:endParaRPr>
          </a:p>
        </p:txBody>
      </p:sp>
      <p:pic>
        <p:nvPicPr>
          <p:cNvPr id="2" name="Picture 5">
            <a:extLst>
              <a:ext uri="{FF2B5EF4-FFF2-40B4-BE49-F238E27FC236}">
                <a16:creationId xmlns:a16="http://schemas.microsoft.com/office/drawing/2014/main" id="{64AE2753-ABAA-CF7B-3E4C-A9A50C9FAA4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182121" y="-68849"/>
            <a:ext cx="959170" cy="1162042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725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z="1400" b="1" smtClean="0">
                <a:solidFill>
                  <a:schemeClr val="tx1"/>
                </a:solidFill>
              </a:rPr>
              <a:t>16</a:t>
            </a:fld>
            <a:endParaRPr lang="en-US" sz="1400" b="1" dirty="0">
              <a:solidFill>
                <a:schemeClr val="tx1"/>
              </a:solidFill>
            </a:endParaRPr>
          </a:p>
        </p:txBody>
      </p:sp>
      <p:sp>
        <p:nvSpPr>
          <p:cNvPr id="1048726" name="Title 1"/>
          <p:cNvSpPr txBox="1"/>
          <p:nvPr/>
        </p:nvSpPr>
        <p:spPr>
          <a:xfrm>
            <a:off x="1788151" y="91012"/>
            <a:ext cx="8808729" cy="939779"/>
          </a:xfrm>
          <a:prstGeom prst="rect">
            <a:avLst/>
          </a:prstGeom>
          <a:solidFill>
            <a:schemeClr val="accent1"/>
          </a:solidFill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600" b="1" dirty="0">
                <a:latin typeface="Arial Black" panose="020B0A04020102020204" pitchFamily="34" charset="0"/>
              </a:rPr>
              <a:t>VACCINE STOCK OUT FOR WK 44</a:t>
            </a:r>
            <a:endParaRPr lang="x-none" sz="1800" dirty="0">
              <a:solidFill>
                <a:schemeClr val="bg2"/>
              </a:solidFill>
              <a:latin typeface="Arial Black" panose="020B0A04020102020204" pitchFamily="34" charset="0"/>
            </a:endParaRPr>
          </a:p>
        </p:txBody>
      </p:sp>
      <p:pic>
        <p:nvPicPr>
          <p:cNvPr id="2097188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596880" y="20320"/>
            <a:ext cx="1430712" cy="1046481"/>
          </a:xfrm>
          <a:prstGeom prst="rect">
            <a:avLst/>
          </a:prstGeom>
        </p:spPr>
      </p:pic>
      <p:sp>
        <p:nvSpPr>
          <p:cNvPr id="1048727" name="TextBox 6"/>
          <p:cNvSpPr txBox="1"/>
          <p:nvPr/>
        </p:nvSpPr>
        <p:spPr>
          <a:xfrm>
            <a:off x="88670" y="1128154"/>
            <a:ext cx="350981" cy="5425440"/>
          </a:xfrm>
          <a:prstGeom prst="rect">
            <a:avLst/>
          </a:prstGeom>
          <a:solidFill>
            <a:schemeClr val="accent1"/>
          </a:solidFill>
          <a:ln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en-US" sz="3600" b="1" dirty="0" err="1">
                <a:solidFill>
                  <a:schemeClr val="bg1"/>
                </a:solidFill>
              </a:rPr>
              <a:t>BYSER</a:t>
            </a:r>
            <a:endParaRPr lang="en-US" sz="3600" b="1" dirty="0">
              <a:solidFill>
                <a:schemeClr val="bg1"/>
              </a:solidFill>
            </a:endParaRPr>
          </a:p>
          <a:p>
            <a:r>
              <a:rPr lang="en-US" sz="3600" b="1" dirty="0">
                <a:solidFill>
                  <a:schemeClr val="bg1"/>
                </a:solidFill>
              </a:rPr>
              <a:t>I</a:t>
            </a:r>
          </a:p>
          <a:p>
            <a:r>
              <a:rPr lang="en-US" sz="3600" b="1" dirty="0">
                <a:solidFill>
                  <a:schemeClr val="bg1"/>
                </a:solidFill>
              </a:rPr>
              <a:t>CC</a:t>
            </a:r>
            <a:endParaRPr lang="x-none" sz="3600" b="1" dirty="0">
              <a:solidFill>
                <a:schemeClr val="bg1"/>
              </a:solidFill>
            </a:endParaRPr>
          </a:p>
        </p:txBody>
      </p:sp>
      <p:pic>
        <p:nvPicPr>
          <p:cNvPr id="2097189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9330" y="56564"/>
            <a:ext cx="1678821" cy="939780"/>
          </a:xfrm>
          <a:prstGeom prst="rect">
            <a:avLst/>
          </a:prstGeom>
        </p:spPr>
      </p:pic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B4FA57C3-E3CE-538A-FE99-D8AFA9AAE77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74179224"/>
              </p:ext>
            </p:extLst>
          </p:nvPr>
        </p:nvGraphicFramePr>
        <p:xfrm>
          <a:off x="449104" y="1137493"/>
          <a:ext cx="11654225" cy="33780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26697">
                  <a:extLst>
                    <a:ext uri="{9D8B030D-6E8A-4147-A177-3AD203B41FA5}">
                      <a16:colId xmlns:a16="http://schemas.microsoft.com/office/drawing/2014/main" val="3698535724"/>
                    </a:ext>
                  </a:extLst>
                </a:gridCol>
                <a:gridCol w="1654212">
                  <a:extLst>
                    <a:ext uri="{9D8B030D-6E8A-4147-A177-3AD203B41FA5}">
                      <a16:colId xmlns:a16="http://schemas.microsoft.com/office/drawing/2014/main" val="1728996688"/>
                    </a:ext>
                  </a:extLst>
                </a:gridCol>
                <a:gridCol w="2984186">
                  <a:extLst>
                    <a:ext uri="{9D8B030D-6E8A-4147-A177-3AD203B41FA5}">
                      <a16:colId xmlns:a16="http://schemas.microsoft.com/office/drawing/2014/main" val="2922994707"/>
                    </a:ext>
                  </a:extLst>
                </a:gridCol>
                <a:gridCol w="1546210">
                  <a:extLst>
                    <a:ext uri="{9D8B030D-6E8A-4147-A177-3AD203B41FA5}">
                      <a16:colId xmlns:a16="http://schemas.microsoft.com/office/drawing/2014/main" val="983508895"/>
                    </a:ext>
                  </a:extLst>
                </a:gridCol>
                <a:gridCol w="1422513">
                  <a:extLst>
                    <a:ext uri="{9D8B030D-6E8A-4147-A177-3AD203B41FA5}">
                      <a16:colId xmlns:a16="http://schemas.microsoft.com/office/drawing/2014/main" val="421000709"/>
                    </a:ext>
                  </a:extLst>
                </a:gridCol>
                <a:gridCol w="3420407">
                  <a:extLst>
                    <a:ext uri="{9D8B030D-6E8A-4147-A177-3AD203B41FA5}">
                      <a16:colId xmlns:a16="http://schemas.microsoft.com/office/drawing/2014/main" val="1142863742"/>
                    </a:ext>
                  </a:extLst>
                </a:gridCol>
              </a:tblGrid>
              <a:tr h="889427">
                <a:tc>
                  <a:txBody>
                    <a:bodyPr/>
                    <a:lstStyle/>
                    <a:p>
                      <a:r>
                        <a:rPr lang="en-US" dirty="0"/>
                        <a:t>S/N</a:t>
                      </a:r>
                      <a:endParaRPr lang="en-N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b="1" dirty="0"/>
                        <a:t>LGA</a:t>
                      </a:r>
                      <a:endParaRPr lang="en-NG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400" b="1" dirty="0"/>
                        <a:t>HEALTH FACILITY</a:t>
                      </a:r>
                      <a:endParaRPr lang="en-NG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400" b="1" dirty="0"/>
                        <a:t>FS</a:t>
                      </a:r>
                      <a:endParaRPr lang="en-NG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400" b="1" dirty="0"/>
                        <a:t>OS</a:t>
                      </a:r>
                      <a:endParaRPr lang="en-NG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400" b="1" dirty="0"/>
                        <a:t>COMMENTS</a:t>
                      </a:r>
                      <a:endParaRPr lang="en-NG" sz="24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72593305"/>
                  </a:ext>
                </a:extLst>
              </a:tr>
              <a:tr h="1206763">
                <a:tc>
                  <a:txBody>
                    <a:bodyPr/>
                    <a:lstStyle/>
                    <a:p>
                      <a:r>
                        <a:rPr lang="en-US" sz="2400" b="1" dirty="0"/>
                        <a:t>1</a:t>
                      </a:r>
                      <a:endParaRPr lang="en-NG" sz="2400" b="1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="1" dirty="0"/>
                        <a:t>BRASS</a:t>
                      </a:r>
                      <a:endParaRPr lang="en-NG" sz="2400" b="1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="1" dirty="0"/>
                        <a:t>IBIDI PHC</a:t>
                      </a:r>
                      <a:endParaRPr lang="en-NG" sz="2400" b="1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NG" sz="2400" b="1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="1" dirty="0"/>
                        <a:t>1</a:t>
                      </a:r>
                      <a:endParaRPr lang="en-NG" sz="2400" b="1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="1" dirty="0"/>
                        <a:t>DATA ENTRY ERROR</a:t>
                      </a:r>
                      <a:endParaRPr lang="en-NG" sz="2400" b="1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25748592"/>
                  </a:ext>
                </a:extLst>
              </a:tr>
              <a:tr h="1281906">
                <a:tc>
                  <a:txBody>
                    <a:bodyPr/>
                    <a:lstStyle/>
                    <a:p>
                      <a:r>
                        <a:rPr lang="en-US" sz="2400" b="1" dirty="0"/>
                        <a:t>2</a:t>
                      </a:r>
                      <a:endParaRPr lang="en-NG" sz="2400" b="1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="1" dirty="0"/>
                        <a:t>S/IJAW</a:t>
                      </a:r>
                      <a:endParaRPr lang="en-NG" sz="2400" b="1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="1" dirty="0"/>
                        <a:t>OWEIKOROGHA</a:t>
                      </a:r>
                      <a:endParaRPr lang="en-NG" sz="2400" b="1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="1" dirty="0"/>
                        <a:t>1</a:t>
                      </a:r>
                      <a:endParaRPr lang="en-NG" sz="2400" b="1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="1" dirty="0"/>
                        <a:t>1</a:t>
                      </a:r>
                      <a:endParaRPr lang="en-NG" sz="2400" b="1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dirty="0"/>
                        <a:t>DATA ENTRY ERROR</a:t>
                      </a:r>
                      <a:endParaRPr lang="en-NG" sz="2400" b="1" dirty="0"/>
                    </a:p>
                    <a:p>
                      <a:endParaRPr lang="en-NG" sz="2400" b="1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5199355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731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z="1400" b="1" smtClean="0">
                <a:solidFill>
                  <a:schemeClr val="tx1"/>
                </a:solidFill>
              </a:rPr>
              <a:t>17</a:t>
            </a:fld>
            <a:endParaRPr lang="en-US" sz="1400" b="1" dirty="0">
              <a:solidFill>
                <a:schemeClr val="tx1"/>
              </a:solidFill>
            </a:endParaRPr>
          </a:p>
        </p:txBody>
      </p:sp>
      <p:sp>
        <p:nvSpPr>
          <p:cNvPr id="1048732" name="Title 1"/>
          <p:cNvSpPr txBox="1"/>
          <p:nvPr/>
        </p:nvSpPr>
        <p:spPr>
          <a:xfrm>
            <a:off x="1867301" y="99661"/>
            <a:ext cx="8616914" cy="1506755"/>
          </a:xfrm>
          <a:prstGeom prst="rect">
            <a:avLst/>
          </a:prstGeom>
          <a:solidFill>
            <a:schemeClr val="accent1"/>
          </a:solidFill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600" b="1" dirty="0">
                <a:latin typeface="Arial Black" panose="020B0A04020102020204" pitchFamily="34" charset="0"/>
              </a:rPr>
              <a:t>RIHFs that sent zero report     (No children immunized) WK 44</a:t>
            </a:r>
            <a:endParaRPr lang="x-none" sz="1800" dirty="0">
              <a:solidFill>
                <a:schemeClr val="bg2"/>
              </a:solidFill>
              <a:latin typeface="Arial Black" panose="020B0A04020102020204" pitchFamily="34" charset="0"/>
            </a:endParaRPr>
          </a:p>
        </p:txBody>
      </p:sp>
      <p:pic>
        <p:nvPicPr>
          <p:cNvPr id="2097190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48937" y="99662"/>
            <a:ext cx="1708650" cy="1506754"/>
          </a:xfrm>
          <a:prstGeom prst="rect">
            <a:avLst/>
          </a:prstGeom>
        </p:spPr>
      </p:pic>
      <p:sp>
        <p:nvSpPr>
          <p:cNvPr id="1048733" name="TextBox 8"/>
          <p:cNvSpPr txBox="1"/>
          <p:nvPr/>
        </p:nvSpPr>
        <p:spPr>
          <a:xfrm>
            <a:off x="0" y="1296035"/>
            <a:ext cx="350981" cy="5425440"/>
          </a:xfrm>
          <a:prstGeom prst="rect">
            <a:avLst/>
          </a:prstGeom>
          <a:solidFill>
            <a:schemeClr val="accent1"/>
          </a:solidFill>
          <a:ln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en-US" sz="3600" b="1" dirty="0" err="1">
                <a:solidFill>
                  <a:schemeClr val="bg1"/>
                </a:solidFill>
              </a:rPr>
              <a:t>BYSER</a:t>
            </a:r>
            <a:endParaRPr lang="en-US" sz="3600" b="1" dirty="0">
              <a:solidFill>
                <a:schemeClr val="bg1"/>
              </a:solidFill>
            </a:endParaRPr>
          </a:p>
          <a:p>
            <a:r>
              <a:rPr lang="en-US" sz="3600" b="1" dirty="0">
                <a:solidFill>
                  <a:schemeClr val="bg1"/>
                </a:solidFill>
              </a:rPr>
              <a:t>I</a:t>
            </a:r>
          </a:p>
          <a:p>
            <a:r>
              <a:rPr lang="en-US" sz="3600" b="1" dirty="0">
                <a:solidFill>
                  <a:schemeClr val="bg1"/>
                </a:solidFill>
              </a:rPr>
              <a:t>CC</a:t>
            </a:r>
            <a:endParaRPr lang="x-none" sz="3600" b="1" dirty="0">
              <a:solidFill>
                <a:schemeClr val="bg1"/>
              </a:solidFill>
            </a:endParaRPr>
          </a:p>
        </p:txBody>
      </p:sp>
      <p:pic>
        <p:nvPicPr>
          <p:cNvPr id="2097191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8670" y="74816"/>
            <a:ext cx="1699481" cy="1340098"/>
          </a:xfrm>
          <a:prstGeom prst="rect">
            <a:avLst/>
          </a:prstGeom>
        </p:spPr>
      </p:pic>
      <p:graphicFrame>
        <p:nvGraphicFramePr>
          <p:cNvPr id="4194323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1584402"/>
              </p:ext>
            </p:extLst>
          </p:nvPr>
        </p:nvGraphicFramePr>
        <p:xfrm>
          <a:off x="528610" y="1645920"/>
          <a:ext cx="11574720" cy="3489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5502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60863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7551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93554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646547">
                <a:tc>
                  <a:txBody>
                    <a:bodyPr/>
                    <a:lstStyle/>
                    <a:p>
                      <a:r>
                        <a:rPr lang="en-US" sz="3200" b="1" dirty="0"/>
                        <a:t>LGAs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3200" b="1" dirty="0"/>
                        <a:t>H/Fs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/>
                        <a:t>FS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/>
                        <a:t>OS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0333">
                <a:tc>
                  <a:txBody>
                    <a:bodyPr/>
                    <a:lstStyle/>
                    <a:p>
                      <a:r>
                        <a:rPr lang="en-US" sz="2800" b="1" dirty="0"/>
                        <a:t>OGBIA</a:t>
                      </a: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2800" b="1" dirty="0" err="1">
                          <a:solidFill>
                            <a:schemeClr val="tx1"/>
                          </a:solidFill>
                        </a:rPr>
                        <a:t>Ologoghe</a:t>
                      </a:r>
                      <a:r>
                        <a:rPr lang="en-GB" sz="2800" b="1" dirty="0">
                          <a:solidFill>
                            <a:schemeClr val="tx1"/>
                          </a:solidFill>
                        </a:rPr>
                        <a:t> PHC (ISS)</a:t>
                      </a:r>
                    </a:p>
                  </a:txBody>
                  <a:tcPr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800" b="1" dirty="0">
                          <a:solidFill>
                            <a:schemeClr val="tx1"/>
                          </a:solidFill>
                        </a:rPr>
                        <a:t>2</a:t>
                      </a:r>
                    </a:p>
                  </a:txBody>
                  <a:tcPr marL="6350" marR="6350" marT="6350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800" b="1" dirty="0">
                          <a:solidFill>
                            <a:schemeClr val="tx1"/>
                          </a:solidFill>
                        </a:rPr>
                        <a:t>2</a:t>
                      </a:r>
                    </a:p>
                  </a:txBody>
                  <a:tcPr marL="6350" marR="6350" marT="6350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300480"/>
                  </a:ext>
                </a:extLst>
              </a:tr>
              <a:tr h="670560">
                <a:tc>
                  <a:txBody>
                    <a:bodyPr/>
                    <a:lstStyle/>
                    <a:p>
                      <a:r>
                        <a:rPr lang="en-US" sz="2800" b="1" dirty="0"/>
                        <a:t>SAGBAMA</a:t>
                      </a: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2800" b="1" dirty="0" err="1">
                          <a:solidFill>
                            <a:schemeClr val="tx1"/>
                          </a:solidFill>
                        </a:rPr>
                        <a:t>Ekpewari</a:t>
                      </a:r>
                      <a:endParaRPr lang="en-GB" sz="28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800" b="1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 marL="6350" marR="6350" marT="6350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800" b="1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 marL="6350" marR="6350" marT="6350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11401903"/>
                  </a:ext>
                </a:extLst>
              </a:tr>
              <a:tr h="518160">
                <a:tc>
                  <a:txBody>
                    <a:bodyPr/>
                    <a:lstStyle/>
                    <a:p>
                      <a:r>
                        <a:rPr lang="en-US" sz="2800" b="1" dirty="0"/>
                        <a:t>YENAGOA</a:t>
                      </a: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2800" b="1" dirty="0">
                          <a:solidFill>
                            <a:schemeClr val="tx1"/>
                          </a:solidFill>
                        </a:rPr>
                        <a:t>Elites Hospital (ISS)</a:t>
                      </a:r>
                    </a:p>
                  </a:txBody>
                  <a:tcPr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800" b="1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 marL="6350" marR="6350" marT="6350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800" b="1" dirty="0">
                        <a:solidFill>
                          <a:schemeClr val="tx1"/>
                        </a:solidFill>
                      </a:endParaRPr>
                    </a:p>
                  </a:txBody>
                  <a:tcPr marL="6350" marR="6350" marT="6350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25574332"/>
                  </a:ext>
                </a:extLst>
              </a:tr>
              <a:tr h="594360">
                <a:tc>
                  <a:txBody>
                    <a:bodyPr/>
                    <a:lstStyle/>
                    <a:p>
                      <a:endParaRPr lang="en-US" sz="2800" b="1" dirty="0"/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2800" b="1" dirty="0">
                          <a:solidFill>
                            <a:schemeClr val="tx1"/>
                          </a:solidFill>
                        </a:rPr>
                        <a:t>Tein- </a:t>
                      </a:r>
                      <a:r>
                        <a:rPr lang="en-GB" sz="2800" b="1" dirty="0" err="1">
                          <a:solidFill>
                            <a:schemeClr val="tx1"/>
                          </a:solidFill>
                        </a:rPr>
                        <a:t>Biseni</a:t>
                      </a:r>
                      <a:r>
                        <a:rPr lang="en-GB" sz="2800" b="1" dirty="0">
                          <a:solidFill>
                            <a:schemeClr val="tx1"/>
                          </a:solidFill>
                        </a:rPr>
                        <a:t> Cottage</a:t>
                      </a:r>
                    </a:p>
                  </a:txBody>
                  <a:tcPr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800" b="1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 marL="6350" marR="6350" marT="6350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800" b="1" dirty="0">
                        <a:solidFill>
                          <a:schemeClr val="tx1"/>
                        </a:solidFill>
                      </a:endParaRPr>
                    </a:p>
                  </a:txBody>
                  <a:tcPr marL="6350" marR="6350" marT="6350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07350252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92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7233" y="4960"/>
            <a:ext cx="1699481" cy="1325563"/>
          </a:xfrm>
          <a:prstGeom prst="rect">
            <a:avLst/>
          </a:prstGeom>
        </p:spPr>
      </p:pic>
      <p:sp>
        <p:nvSpPr>
          <p:cNvPr id="1048737" name="Title 1"/>
          <p:cNvSpPr txBox="1">
            <a:spLocks noGrp="1"/>
          </p:cNvSpPr>
          <p:nvPr>
            <p:ph type="title"/>
          </p:nvPr>
        </p:nvSpPr>
        <p:spPr>
          <a:xfrm>
            <a:off x="2064327" y="36073"/>
            <a:ext cx="7855528" cy="1131249"/>
          </a:xfrm>
          <a:prstGeom prst="rect">
            <a:avLst/>
          </a:prstGeom>
          <a:solidFill>
            <a:schemeClr val="accent1"/>
          </a:solidFill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600" b="1" dirty="0">
                <a:latin typeface="Arial Black" panose="020B0A04020102020204" pitchFamily="34" charset="0"/>
              </a:rPr>
              <a:t>RIHFs that did not report conduct of FS/OS for </a:t>
            </a:r>
            <a:r>
              <a:rPr lang="en-US" sz="3600" b="1" dirty="0" err="1">
                <a:latin typeface="Arial Black" panose="020B0A04020102020204" pitchFamily="34" charset="0"/>
              </a:rPr>
              <a:t>Wk</a:t>
            </a:r>
            <a:r>
              <a:rPr lang="en-US" sz="3600" b="1" dirty="0">
                <a:latin typeface="Arial Black" panose="020B0A04020102020204" pitchFamily="34" charset="0"/>
              </a:rPr>
              <a:t> 44</a:t>
            </a:r>
            <a:endParaRPr lang="x-none" sz="1800" dirty="0">
              <a:solidFill>
                <a:schemeClr val="bg2"/>
              </a:solidFill>
              <a:latin typeface="Arial Black" panose="020B0A04020102020204" pitchFamily="34" charset="0"/>
            </a:endParaRPr>
          </a:p>
        </p:txBody>
      </p:sp>
      <p:pic>
        <p:nvPicPr>
          <p:cNvPr id="2097193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919855" y="36073"/>
            <a:ext cx="2014912" cy="1325563"/>
          </a:xfrm>
          <a:prstGeom prst="rect">
            <a:avLst/>
          </a:prstGeom>
        </p:spPr>
      </p:pic>
      <p:sp>
        <p:nvSpPr>
          <p:cNvPr id="1048738" name="TextBox 8"/>
          <p:cNvSpPr txBox="1"/>
          <p:nvPr/>
        </p:nvSpPr>
        <p:spPr>
          <a:xfrm>
            <a:off x="7151" y="1167322"/>
            <a:ext cx="412955" cy="6060440"/>
          </a:xfrm>
          <a:prstGeom prst="rect">
            <a:avLst/>
          </a:prstGeom>
          <a:solidFill>
            <a:schemeClr val="accent1"/>
          </a:solidFill>
          <a:ln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en-US" sz="4000" b="1" dirty="0" err="1">
                <a:solidFill>
                  <a:schemeClr val="bg1"/>
                </a:solidFill>
              </a:rPr>
              <a:t>BYSER</a:t>
            </a:r>
            <a:endParaRPr lang="en-US" sz="4000" b="1" dirty="0">
              <a:solidFill>
                <a:schemeClr val="bg1"/>
              </a:solidFill>
            </a:endParaRPr>
          </a:p>
          <a:p>
            <a:r>
              <a:rPr lang="en-US" sz="4000" b="1" dirty="0">
                <a:solidFill>
                  <a:schemeClr val="bg1"/>
                </a:solidFill>
              </a:rPr>
              <a:t>I</a:t>
            </a:r>
          </a:p>
          <a:p>
            <a:r>
              <a:rPr lang="en-US" sz="4000" b="1" dirty="0">
                <a:solidFill>
                  <a:schemeClr val="bg1"/>
                </a:solidFill>
              </a:rPr>
              <a:t>CC</a:t>
            </a:r>
            <a:endParaRPr lang="x-none" sz="4000" b="1" dirty="0">
              <a:solidFill>
                <a:schemeClr val="bg1"/>
              </a:solidFill>
            </a:endParaRPr>
          </a:p>
        </p:txBody>
      </p:sp>
      <p:graphicFrame>
        <p:nvGraphicFramePr>
          <p:cNvPr id="6" name="Content Placeholder 5">
            <a:extLst>
              <a:ext uri="{FF2B5EF4-FFF2-40B4-BE49-F238E27FC236}">
                <a16:creationId xmlns:a16="http://schemas.microsoft.com/office/drawing/2014/main" id="{352BEF50-1F66-037A-6774-146307A958A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66767835"/>
              </p:ext>
            </p:extLst>
          </p:nvPr>
        </p:nvGraphicFramePr>
        <p:xfrm>
          <a:off x="548376" y="1068974"/>
          <a:ext cx="11476476" cy="5701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86264">
                  <a:extLst>
                    <a:ext uri="{9D8B030D-6E8A-4147-A177-3AD203B41FA5}">
                      <a16:colId xmlns:a16="http://schemas.microsoft.com/office/drawing/2014/main" val="3032805200"/>
                    </a:ext>
                  </a:extLst>
                </a:gridCol>
                <a:gridCol w="7822505">
                  <a:extLst>
                    <a:ext uri="{9D8B030D-6E8A-4147-A177-3AD203B41FA5}">
                      <a16:colId xmlns:a16="http://schemas.microsoft.com/office/drawing/2014/main" val="1347897498"/>
                    </a:ext>
                  </a:extLst>
                </a:gridCol>
                <a:gridCol w="1367707">
                  <a:extLst>
                    <a:ext uri="{9D8B030D-6E8A-4147-A177-3AD203B41FA5}">
                      <a16:colId xmlns:a16="http://schemas.microsoft.com/office/drawing/2014/main" val="1028564122"/>
                    </a:ext>
                  </a:extLst>
                </a:gridCol>
              </a:tblGrid>
              <a:tr h="527716">
                <a:tc>
                  <a:txBody>
                    <a:bodyPr/>
                    <a:lstStyle/>
                    <a:p>
                      <a:r>
                        <a:rPr lang="en-GB" sz="2400" dirty="0"/>
                        <a:t>LGA</a:t>
                      </a:r>
                      <a:endParaRPr lang="en-NG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400" dirty="0"/>
                        <a:t>HEALTH FACILITY</a:t>
                      </a:r>
                      <a:endParaRPr lang="en-NG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400" dirty="0"/>
                        <a:t>NO</a:t>
                      </a:r>
                      <a:endParaRPr lang="en-NG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99855906"/>
                  </a:ext>
                </a:extLst>
              </a:tr>
              <a:tr h="399750">
                <a:tc>
                  <a:txBody>
                    <a:bodyPr/>
                    <a:lstStyle/>
                    <a:p>
                      <a:r>
                        <a:rPr lang="en-GB" sz="2400" b="1" dirty="0">
                          <a:solidFill>
                            <a:schemeClr val="tx1"/>
                          </a:solidFill>
                        </a:rPr>
                        <a:t>BRASS</a:t>
                      </a:r>
                      <a:endParaRPr lang="en-NG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="1" dirty="0" err="1">
                          <a:solidFill>
                            <a:srgbClr val="00B050"/>
                          </a:solidFill>
                        </a:rPr>
                        <a:t>Buoma</a:t>
                      </a:r>
                      <a:r>
                        <a:rPr lang="en-US" sz="2400" b="1" dirty="0">
                          <a:solidFill>
                            <a:srgbClr val="00B050"/>
                          </a:solidFill>
                        </a:rPr>
                        <a:t> </a:t>
                      </a:r>
                      <a:r>
                        <a:rPr lang="en-US" sz="2400" b="1" dirty="0" err="1">
                          <a:solidFill>
                            <a:srgbClr val="00B050"/>
                          </a:solidFill>
                        </a:rPr>
                        <a:t>phc</a:t>
                      </a:r>
                      <a:endParaRPr lang="en-NG" sz="24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NG" sz="24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82602156"/>
                  </a:ext>
                </a:extLst>
              </a:tr>
              <a:tr h="527716">
                <a:tc>
                  <a:txBody>
                    <a:bodyPr/>
                    <a:lstStyle/>
                    <a:p>
                      <a:r>
                        <a:rPr lang="en-GB" sz="2400" b="1" dirty="0">
                          <a:solidFill>
                            <a:schemeClr val="tx1"/>
                          </a:solidFill>
                        </a:rPr>
                        <a:t>EKEREMOR</a:t>
                      </a:r>
                      <a:endParaRPr lang="en-NG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2400" b="1" dirty="0" err="1">
                          <a:solidFill>
                            <a:srgbClr val="00B050"/>
                          </a:solidFill>
                        </a:rPr>
                        <a:t>Letugbene</a:t>
                      </a:r>
                      <a:r>
                        <a:rPr lang="en-GB" sz="2400" b="1" dirty="0">
                          <a:solidFill>
                            <a:schemeClr val="tx1"/>
                          </a:solidFill>
                        </a:rPr>
                        <a:t>, </a:t>
                      </a:r>
                      <a:r>
                        <a:rPr lang="en-GB" sz="2400" b="1" dirty="0" err="1">
                          <a:solidFill>
                            <a:schemeClr val="tx1"/>
                          </a:solidFill>
                        </a:rPr>
                        <a:t>Orobiri</a:t>
                      </a:r>
                      <a:r>
                        <a:rPr lang="en-GB" sz="2400" b="1" dirty="0">
                          <a:solidFill>
                            <a:schemeClr val="tx1"/>
                          </a:solidFill>
                        </a:rPr>
                        <a:t>, </a:t>
                      </a:r>
                      <a:r>
                        <a:rPr lang="en-GB" sz="2400" b="1" dirty="0" err="1">
                          <a:solidFill>
                            <a:schemeClr val="tx1"/>
                          </a:solidFill>
                        </a:rPr>
                        <a:t>Norgbene</a:t>
                      </a:r>
                      <a:r>
                        <a:rPr lang="en-GB" sz="2400" b="1" dirty="0">
                          <a:solidFill>
                            <a:schemeClr val="tx1"/>
                          </a:solidFill>
                        </a:rPr>
                        <a:t>, </a:t>
                      </a:r>
                      <a:r>
                        <a:rPr lang="en-GB" sz="2400" b="1" dirty="0" err="1">
                          <a:solidFill>
                            <a:schemeClr val="tx1"/>
                          </a:solidFill>
                        </a:rPr>
                        <a:t>Angala-Oweigbene</a:t>
                      </a:r>
                      <a:r>
                        <a:rPr lang="en-GB" sz="2400" b="1" dirty="0">
                          <a:solidFill>
                            <a:schemeClr val="tx1"/>
                          </a:solidFill>
                        </a:rPr>
                        <a:t>, </a:t>
                      </a:r>
                      <a:r>
                        <a:rPr lang="en-GB" sz="2400" b="1" dirty="0" err="1">
                          <a:solidFill>
                            <a:schemeClr val="tx1"/>
                          </a:solidFill>
                        </a:rPr>
                        <a:t>Obrigbene</a:t>
                      </a:r>
                      <a:r>
                        <a:rPr lang="en-GB" sz="2400" b="1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GB" sz="2400" b="1" dirty="0" err="1">
                          <a:solidFill>
                            <a:schemeClr val="tx1"/>
                          </a:solidFill>
                        </a:rPr>
                        <a:t>Phccs</a:t>
                      </a:r>
                      <a:endParaRPr lang="en-NG" sz="24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400" b="1" dirty="0">
                          <a:solidFill>
                            <a:schemeClr val="tx1"/>
                          </a:solidFill>
                        </a:rPr>
                        <a:t>5</a:t>
                      </a:r>
                      <a:endParaRPr lang="en-NG" sz="24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34141965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GB" sz="2400" b="1" dirty="0">
                          <a:solidFill>
                            <a:schemeClr val="tx1"/>
                          </a:solidFill>
                        </a:rPr>
                        <a:t>KOLGA</a:t>
                      </a:r>
                      <a:endParaRPr lang="en-NG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NG" sz="24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400" b="1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NG" sz="24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38044159"/>
                  </a:ext>
                </a:extLst>
              </a:tr>
              <a:tr h="430230">
                <a:tc>
                  <a:txBody>
                    <a:bodyPr/>
                    <a:lstStyle/>
                    <a:p>
                      <a:r>
                        <a:rPr lang="en-GB" sz="2400" b="1" dirty="0">
                          <a:solidFill>
                            <a:schemeClr val="tx1"/>
                          </a:solidFill>
                        </a:rPr>
                        <a:t>NEMBE</a:t>
                      </a:r>
                      <a:endParaRPr lang="en-NG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="1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Egbeta</a:t>
                      </a:r>
                      <a:r>
                        <a:rPr lang="en-US" sz="24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r>
                        <a:rPr lang="en-US" sz="2400" b="1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Ewo</a:t>
                      </a:r>
                      <a:r>
                        <a:rPr lang="en-US" sz="24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-Ama </a:t>
                      </a:r>
                      <a:r>
                        <a:rPr lang="en-US" sz="2400" b="1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phc</a:t>
                      </a:r>
                      <a:endParaRPr lang="en-NG" sz="24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NG" sz="24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5367637"/>
                  </a:ext>
                </a:extLst>
              </a:tr>
              <a:tr h="395878">
                <a:tc>
                  <a:txBody>
                    <a:bodyPr/>
                    <a:lstStyle/>
                    <a:p>
                      <a:r>
                        <a:rPr lang="en-US" sz="2400" b="1" dirty="0">
                          <a:solidFill>
                            <a:schemeClr val="tx1"/>
                          </a:solidFill>
                        </a:rPr>
                        <a:t>OGBIA</a:t>
                      </a:r>
                      <a:endParaRPr lang="en-NG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NG" sz="24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b="1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NG" sz="24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4294509"/>
                  </a:ext>
                </a:extLst>
              </a:tr>
              <a:tr h="527716">
                <a:tc>
                  <a:txBody>
                    <a:bodyPr/>
                    <a:lstStyle/>
                    <a:p>
                      <a:r>
                        <a:rPr lang="en-GB" sz="2400" b="1" dirty="0">
                          <a:solidFill>
                            <a:schemeClr val="tx1"/>
                          </a:solidFill>
                        </a:rPr>
                        <a:t>SAGBAMA</a:t>
                      </a:r>
                      <a:endParaRPr lang="en-NG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="1" dirty="0" err="1">
                          <a:solidFill>
                            <a:schemeClr val="tx1"/>
                          </a:solidFill>
                        </a:rPr>
                        <a:t>Eriama</a:t>
                      </a:r>
                      <a:r>
                        <a:rPr lang="en-US" sz="2400" b="1" dirty="0">
                          <a:solidFill>
                            <a:schemeClr val="tx1"/>
                          </a:solidFill>
                        </a:rPr>
                        <a:t>, </a:t>
                      </a:r>
                      <a:r>
                        <a:rPr lang="en-US" sz="2400" b="1" dirty="0" err="1">
                          <a:solidFill>
                            <a:srgbClr val="00B050"/>
                          </a:solidFill>
                        </a:rPr>
                        <a:t>Asamabiri</a:t>
                      </a:r>
                      <a:r>
                        <a:rPr lang="en-US" sz="2400" b="1" dirty="0">
                          <a:solidFill>
                            <a:srgbClr val="00B050"/>
                          </a:solidFill>
                        </a:rPr>
                        <a:t>, </a:t>
                      </a:r>
                      <a:r>
                        <a:rPr lang="en-US" sz="2400" b="1" dirty="0" err="1">
                          <a:solidFill>
                            <a:srgbClr val="00B050"/>
                          </a:solidFill>
                        </a:rPr>
                        <a:t>Odoni</a:t>
                      </a:r>
                      <a:r>
                        <a:rPr lang="en-US" sz="2400" b="1" dirty="0">
                          <a:solidFill>
                            <a:schemeClr val="tx1"/>
                          </a:solidFill>
                        </a:rPr>
                        <a:t>, </a:t>
                      </a:r>
                      <a:r>
                        <a:rPr lang="en-US" sz="2400" b="1" dirty="0" err="1">
                          <a:solidFill>
                            <a:srgbClr val="00B050"/>
                          </a:solidFill>
                        </a:rPr>
                        <a:t>Egbepuluo</a:t>
                      </a:r>
                      <a:r>
                        <a:rPr lang="en-US" sz="2400" b="1" dirty="0">
                          <a:solidFill>
                            <a:srgbClr val="00B050"/>
                          </a:solidFill>
                        </a:rPr>
                        <a:t>-Ama </a:t>
                      </a:r>
                      <a:r>
                        <a:rPr lang="en-US" sz="2400" b="1" dirty="0" err="1">
                          <a:solidFill>
                            <a:schemeClr val="tx1"/>
                          </a:solidFill>
                        </a:rPr>
                        <a:t>phccs</a:t>
                      </a:r>
                      <a:endParaRPr lang="en-NG" sz="24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400" b="1" dirty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en-NG" sz="24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38084250"/>
                  </a:ext>
                </a:extLst>
              </a:tr>
              <a:tr h="713567">
                <a:tc>
                  <a:txBody>
                    <a:bodyPr/>
                    <a:lstStyle/>
                    <a:p>
                      <a:r>
                        <a:rPr lang="en-GB" sz="2400" b="1" dirty="0">
                          <a:solidFill>
                            <a:schemeClr val="tx1"/>
                          </a:solidFill>
                        </a:rPr>
                        <a:t>SOUTHERN IJAW</a:t>
                      </a:r>
                      <a:endParaRPr lang="en-NG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2400" b="1" dirty="0" err="1">
                          <a:solidFill>
                            <a:schemeClr val="tx1"/>
                          </a:solidFill>
                        </a:rPr>
                        <a:t>Ikeni</a:t>
                      </a:r>
                      <a:r>
                        <a:rPr lang="en-GB" sz="2400" b="1" dirty="0">
                          <a:solidFill>
                            <a:schemeClr val="tx1"/>
                          </a:solidFill>
                        </a:rPr>
                        <a:t> and </a:t>
                      </a:r>
                      <a:r>
                        <a:rPr lang="en-GB" sz="2400" b="1" dirty="0" err="1">
                          <a:solidFill>
                            <a:schemeClr val="tx1"/>
                          </a:solidFill>
                        </a:rPr>
                        <a:t>Lobia</a:t>
                      </a:r>
                      <a:r>
                        <a:rPr lang="en-GB" sz="2400" b="1" dirty="0">
                          <a:solidFill>
                            <a:schemeClr val="tx1"/>
                          </a:solidFill>
                        </a:rPr>
                        <a:t> 1 PHC</a:t>
                      </a:r>
                      <a:endParaRPr lang="en-NG" sz="24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400" b="1" dirty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n-NG" sz="24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52442832"/>
                  </a:ext>
                </a:extLst>
              </a:tr>
              <a:tr h="643732">
                <a:tc>
                  <a:txBody>
                    <a:bodyPr/>
                    <a:lstStyle/>
                    <a:p>
                      <a:r>
                        <a:rPr lang="en-GB" sz="2400" b="1" dirty="0">
                          <a:solidFill>
                            <a:schemeClr val="tx1"/>
                          </a:solidFill>
                        </a:rPr>
                        <a:t>YENAGOA</a:t>
                      </a:r>
                      <a:endParaRPr lang="en-NG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="1" dirty="0" err="1">
                          <a:solidFill>
                            <a:schemeClr val="tx1"/>
                          </a:solidFill>
                        </a:rPr>
                        <a:t>Egbebiri</a:t>
                      </a:r>
                      <a:r>
                        <a:rPr lang="en-US" sz="2400" b="1" dirty="0">
                          <a:solidFill>
                            <a:schemeClr val="tx1"/>
                          </a:solidFill>
                        </a:rPr>
                        <a:t>, New survival and </a:t>
                      </a:r>
                      <a:r>
                        <a:rPr lang="en-US" sz="2400" b="1" dirty="0" err="1">
                          <a:solidFill>
                            <a:srgbClr val="0070C0"/>
                          </a:solidFill>
                        </a:rPr>
                        <a:t>Favour</a:t>
                      </a:r>
                      <a:r>
                        <a:rPr lang="en-US" sz="2400" b="1" dirty="0">
                          <a:solidFill>
                            <a:srgbClr val="0070C0"/>
                          </a:solidFill>
                        </a:rPr>
                        <a:t> maternity</a:t>
                      </a:r>
                      <a:endParaRPr lang="en-NG" sz="2400" b="1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400" b="1" dirty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en-NG" sz="24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5463039"/>
                  </a:ext>
                </a:extLst>
              </a:tr>
              <a:tr h="527716">
                <a:tc>
                  <a:txBody>
                    <a:bodyPr/>
                    <a:lstStyle/>
                    <a:p>
                      <a:r>
                        <a:rPr lang="en-GB" sz="2400" b="1" dirty="0">
                          <a:solidFill>
                            <a:schemeClr val="tx1"/>
                          </a:solidFill>
                        </a:rPr>
                        <a:t>TOTAL</a:t>
                      </a:r>
                      <a:endParaRPr lang="en-NG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NG" sz="24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400" b="1" dirty="0">
                          <a:solidFill>
                            <a:schemeClr val="tx1"/>
                          </a:solidFill>
                        </a:rPr>
                        <a:t>16</a:t>
                      </a:r>
                      <a:endParaRPr lang="en-NG" sz="24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25190933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08" name="Title 1"/>
          <p:cNvSpPr>
            <a:spLocks noGrp="1"/>
          </p:cNvSpPr>
          <p:nvPr>
            <p:ph type="title"/>
          </p:nvPr>
        </p:nvSpPr>
        <p:spPr>
          <a:xfrm>
            <a:off x="1281545" y="-53779"/>
            <a:ext cx="9628910" cy="881552"/>
          </a:xfrm>
          <a:solidFill>
            <a:schemeClr val="accent1"/>
          </a:solidFill>
        </p:spPr>
        <p:txBody>
          <a:bodyPr>
            <a:normAutofit fontScale="90000"/>
          </a:bodyPr>
          <a:lstStyle/>
          <a:p>
            <a:pPr algn="ctr"/>
            <a:r>
              <a:rPr lang="en-US" sz="4000" b="1" dirty="0"/>
              <a:t> </a:t>
            </a:r>
            <a:r>
              <a:rPr lang="en-US" sz="4000" b="1" dirty="0">
                <a:latin typeface="Arial Black" panose="020B0A04020102020204" pitchFamily="34" charset="0"/>
              </a:rPr>
              <a:t>KEY</a:t>
            </a:r>
            <a:r>
              <a:rPr lang="en-US" sz="4000" b="1" dirty="0"/>
              <a:t> </a:t>
            </a:r>
            <a:r>
              <a:rPr lang="en-US" sz="4000" b="1" dirty="0">
                <a:latin typeface="Arial Black" panose="020B0A04020102020204" pitchFamily="34" charset="0"/>
              </a:rPr>
              <a:t>HIGHLIGHTS OF WK 43 REPORT</a:t>
            </a:r>
          </a:p>
        </p:txBody>
      </p:sp>
      <p:sp>
        <p:nvSpPr>
          <p:cNvPr id="1048609" name="Content Placeholder 2"/>
          <p:cNvSpPr>
            <a:spLocks noGrp="1"/>
          </p:cNvSpPr>
          <p:nvPr>
            <p:ph idx="1"/>
          </p:nvPr>
        </p:nvSpPr>
        <p:spPr>
          <a:xfrm>
            <a:off x="493777" y="845244"/>
            <a:ext cx="11490405" cy="5666393"/>
          </a:xfrm>
        </p:spPr>
        <p:txBody>
          <a:bodyPr>
            <a:noAutofit/>
          </a:bodyPr>
          <a:lstStyle/>
          <a:p>
            <a:pPr lvl="1" algn="just">
              <a:lnSpc>
                <a:spcPct val="150000"/>
              </a:lnSpc>
            </a:pPr>
            <a:r>
              <a:rPr lang="en-US" b="1" dirty="0"/>
              <a:t>Reporting Rate for WK 44 is 93%. 5% decrease from the previous week.</a:t>
            </a:r>
          </a:p>
          <a:p>
            <a:pPr lvl="1" algn="just">
              <a:lnSpc>
                <a:spcPct val="150000"/>
              </a:lnSpc>
            </a:pPr>
            <a:r>
              <a:rPr lang="en-US" b="1" dirty="0"/>
              <a:t>2 LGAs had 100% reporting( KOLGA &amp; OGBIA ) while EKEREMOR had the least RR  79%.</a:t>
            </a:r>
          </a:p>
          <a:p>
            <a:pPr lvl="1" algn="just">
              <a:lnSpc>
                <a:spcPct val="150000"/>
              </a:lnSpc>
            </a:pPr>
            <a:r>
              <a:rPr lang="en-US" b="1" dirty="0"/>
              <a:t>22% of FS and 31% of OS had Supportive Supervision</a:t>
            </a:r>
          </a:p>
          <a:p>
            <a:pPr lvl="1" algn="just">
              <a:lnSpc>
                <a:spcPct val="150000"/>
              </a:lnSpc>
            </a:pPr>
            <a:r>
              <a:rPr lang="en-US" b="1" dirty="0"/>
              <a:t>4 facilities in  3LGAs sent in zero reports.</a:t>
            </a:r>
          </a:p>
          <a:p>
            <a:pPr lvl="1" algn="just">
              <a:lnSpc>
                <a:spcPct val="150000"/>
              </a:lnSpc>
            </a:pPr>
            <a:r>
              <a:rPr lang="en-US" b="1" dirty="0"/>
              <a:t>4HFs in 3LGAs reported wrong doses opened.</a:t>
            </a:r>
          </a:p>
          <a:p>
            <a:pPr lvl="1" algn="just">
              <a:lnSpc>
                <a:spcPct val="150000"/>
              </a:lnSpc>
            </a:pPr>
            <a:r>
              <a:rPr lang="en-US" b="1" dirty="0"/>
              <a:t>2HFs erroneously reported vaccine stockout	</a:t>
            </a:r>
          </a:p>
          <a:p>
            <a:pPr lvl="1" algn="just">
              <a:lnSpc>
                <a:spcPct val="150000"/>
              </a:lnSpc>
            </a:pPr>
            <a:r>
              <a:rPr lang="en-US" b="1" dirty="0"/>
              <a:t> 16 Non-reporting HFs on the server, however 5 tendered evidence of sessions.</a:t>
            </a:r>
          </a:p>
          <a:p>
            <a:pPr marL="0" indent="0">
              <a:lnSpc>
                <a:spcPct val="150000"/>
              </a:lnSpc>
              <a:buNone/>
            </a:pPr>
            <a:endParaRPr lang="en-US" sz="3200" b="1" dirty="0"/>
          </a:p>
          <a:p>
            <a:pPr marL="0" indent="0">
              <a:lnSpc>
                <a:spcPct val="150000"/>
              </a:lnSpc>
              <a:buNone/>
            </a:pPr>
            <a:endParaRPr lang="en-US" sz="3200" b="1" dirty="0"/>
          </a:p>
          <a:p>
            <a:pPr marL="0" indent="0">
              <a:lnSpc>
                <a:spcPct val="150000"/>
              </a:lnSpc>
              <a:buNone/>
            </a:pPr>
            <a:endParaRPr lang="en-US" b="1" dirty="0"/>
          </a:p>
        </p:txBody>
      </p:sp>
      <p:sp>
        <p:nvSpPr>
          <p:cNvPr id="1048610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19</a:t>
            </a:fld>
            <a:endParaRPr lang="en-US" dirty="0"/>
          </a:p>
        </p:txBody>
      </p:sp>
      <p:sp>
        <p:nvSpPr>
          <p:cNvPr id="1048611" name="TextBox 11"/>
          <p:cNvSpPr txBox="1"/>
          <p:nvPr/>
        </p:nvSpPr>
        <p:spPr>
          <a:xfrm>
            <a:off x="68349" y="1033910"/>
            <a:ext cx="374996" cy="5016758"/>
          </a:xfrm>
          <a:prstGeom prst="rect">
            <a:avLst/>
          </a:prstGeom>
          <a:solidFill>
            <a:schemeClr val="accent1"/>
          </a:solidFill>
          <a:ln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en-US" sz="4000" b="1" dirty="0" err="1">
                <a:solidFill>
                  <a:schemeClr val="bg1"/>
                </a:solidFill>
              </a:rPr>
              <a:t>BYSER</a:t>
            </a:r>
            <a:endParaRPr lang="en-US" sz="4000" b="1" dirty="0">
              <a:solidFill>
                <a:schemeClr val="bg1"/>
              </a:solidFill>
            </a:endParaRPr>
          </a:p>
          <a:p>
            <a:r>
              <a:rPr lang="en-US" sz="4000" b="1" dirty="0">
                <a:solidFill>
                  <a:schemeClr val="bg1"/>
                </a:solidFill>
              </a:rPr>
              <a:t>I</a:t>
            </a:r>
          </a:p>
          <a:p>
            <a:r>
              <a:rPr lang="en-US" sz="4000" b="1" dirty="0">
                <a:solidFill>
                  <a:schemeClr val="bg1"/>
                </a:solidFill>
              </a:rPr>
              <a:t>CC</a:t>
            </a:r>
            <a:endParaRPr lang="x-none" sz="4000" b="1" dirty="0">
              <a:solidFill>
                <a:schemeClr val="bg1"/>
              </a:solidFill>
            </a:endParaRPr>
          </a:p>
        </p:txBody>
      </p:sp>
      <p:pic>
        <p:nvPicPr>
          <p:cNvPr id="2097158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4999"/>
            <a:ext cx="1482436" cy="789074"/>
          </a:xfrm>
          <a:prstGeom prst="rect">
            <a:avLst/>
          </a:prstGeom>
        </p:spPr>
      </p:pic>
      <p:pic>
        <p:nvPicPr>
          <p:cNvPr id="2097159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761288" y="-71250"/>
            <a:ext cx="1430712" cy="899024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27" name="Content Placeholder 2"/>
          <p:cNvSpPr>
            <a:spLocks noGrp="1"/>
          </p:cNvSpPr>
          <p:nvPr>
            <p:ph idx="1"/>
          </p:nvPr>
        </p:nvSpPr>
        <p:spPr>
          <a:xfrm>
            <a:off x="415636" y="895149"/>
            <a:ext cx="11611956" cy="5710925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en-US" sz="2400" b="1" dirty="0"/>
              <a:t>Brief State Background</a:t>
            </a:r>
          </a:p>
          <a:p>
            <a:pPr>
              <a:lnSpc>
                <a:spcPct val="150000"/>
              </a:lnSpc>
            </a:pPr>
            <a:r>
              <a:rPr lang="en-US" sz="2400" b="1" dirty="0"/>
              <a:t>Objectives</a:t>
            </a:r>
          </a:p>
          <a:p>
            <a:pPr>
              <a:lnSpc>
                <a:spcPct val="150000"/>
              </a:lnSpc>
            </a:pPr>
            <a:r>
              <a:rPr lang="en-US" sz="2400" b="1" dirty="0"/>
              <a:t>Present Reporting rates of FS/OS conducted</a:t>
            </a:r>
          </a:p>
          <a:p>
            <a:pPr>
              <a:lnSpc>
                <a:spcPct val="150000"/>
              </a:lnSpc>
            </a:pPr>
            <a:r>
              <a:rPr lang="en-US" sz="2400" b="1" dirty="0"/>
              <a:t>Sessions planned vs conducted</a:t>
            </a:r>
          </a:p>
          <a:p>
            <a:pPr>
              <a:lnSpc>
                <a:spcPct val="150000"/>
              </a:lnSpc>
            </a:pPr>
            <a:r>
              <a:rPr lang="en-US" sz="2400" b="1" dirty="0"/>
              <a:t>Sessions conducted vs supportive supervision</a:t>
            </a:r>
          </a:p>
          <a:p>
            <a:pPr>
              <a:lnSpc>
                <a:spcPct val="150000"/>
              </a:lnSpc>
            </a:pPr>
            <a:r>
              <a:rPr lang="en-US" sz="2400" b="1" dirty="0"/>
              <a:t>Vaccine Utilization/Accountability on  Immunization Sessions</a:t>
            </a:r>
          </a:p>
          <a:p>
            <a:pPr>
              <a:lnSpc>
                <a:spcPct val="150000"/>
              </a:lnSpc>
            </a:pPr>
            <a:r>
              <a:rPr lang="en-US" sz="2400" b="1" dirty="0"/>
              <a:t>Non-reporting facilities</a:t>
            </a:r>
          </a:p>
          <a:p>
            <a:pPr>
              <a:lnSpc>
                <a:spcPct val="150000"/>
              </a:lnSpc>
            </a:pPr>
            <a:r>
              <a:rPr lang="en-US" sz="2400" b="1" dirty="0"/>
              <a:t>Key findings/highlights</a:t>
            </a:r>
          </a:p>
          <a:p>
            <a:pPr>
              <a:lnSpc>
                <a:spcPct val="150000"/>
              </a:lnSpc>
            </a:pPr>
            <a:r>
              <a:rPr lang="en-US" sz="2400" b="1" dirty="0"/>
              <a:t>Weekly Action Plan</a:t>
            </a:r>
          </a:p>
          <a:p>
            <a:pPr>
              <a:lnSpc>
                <a:spcPct val="150000"/>
              </a:lnSpc>
            </a:pPr>
            <a:endParaRPr lang="en-US" b="1" dirty="0"/>
          </a:p>
          <a:p>
            <a:pPr marL="0" indent="0">
              <a:lnSpc>
                <a:spcPct val="150000"/>
              </a:lnSpc>
              <a:buNone/>
            </a:pPr>
            <a:endParaRPr lang="en-US" b="1" dirty="0"/>
          </a:p>
        </p:txBody>
      </p:sp>
      <p:sp>
        <p:nvSpPr>
          <p:cNvPr id="1048628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b="1" smtClean="0">
                <a:solidFill>
                  <a:schemeClr val="tx1"/>
                </a:solidFill>
              </a:rPr>
              <a:t>2</a:t>
            </a:fld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1048629" name="Title 1"/>
          <p:cNvSpPr txBox="1"/>
          <p:nvPr/>
        </p:nvSpPr>
        <p:spPr>
          <a:xfrm>
            <a:off x="2273071" y="132081"/>
            <a:ext cx="7453738" cy="572652"/>
          </a:xfrm>
          <a:prstGeom prst="rect">
            <a:avLst/>
          </a:prstGeom>
          <a:solidFill>
            <a:schemeClr val="accent1"/>
          </a:solidFill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>
                <a:latin typeface="Arial Black" panose="020B0A04020102020204" pitchFamily="34" charset="0"/>
              </a:rPr>
              <a:t>Outline</a:t>
            </a:r>
            <a:endParaRPr lang="x-none" sz="2400" dirty="0">
              <a:solidFill>
                <a:schemeClr val="bg2"/>
              </a:solidFill>
              <a:latin typeface="Arial Black" panose="020B0A04020102020204" pitchFamily="34" charset="0"/>
            </a:endParaRPr>
          </a:p>
        </p:txBody>
      </p:sp>
      <p:pic>
        <p:nvPicPr>
          <p:cNvPr id="2097162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596880" y="20320"/>
            <a:ext cx="1430712" cy="1046481"/>
          </a:xfrm>
          <a:prstGeom prst="rect">
            <a:avLst/>
          </a:prstGeom>
        </p:spPr>
      </p:pic>
      <p:sp>
        <p:nvSpPr>
          <p:cNvPr id="1048630" name="TextBox 6"/>
          <p:cNvSpPr txBox="1"/>
          <p:nvPr/>
        </p:nvSpPr>
        <p:spPr>
          <a:xfrm>
            <a:off x="88670" y="1026161"/>
            <a:ext cx="326966" cy="4524315"/>
          </a:xfrm>
          <a:prstGeom prst="rect">
            <a:avLst/>
          </a:prstGeom>
          <a:solidFill>
            <a:schemeClr val="accent1"/>
          </a:solidFill>
          <a:ln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en-US" sz="3600" b="1" dirty="0" err="1">
                <a:solidFill>
                  <a:schemeClr val="bg1"/>
                </a:solidFill>
              </a:rPr>
              <a:t>BYSER</a:t>
            </a:r>
            <a:endParaRPr lang="en-US" sz="3600" b="1" dirty="0">
              <a:solidFill>
                <a:schemeClr val="bg1"/>
              </a:solidFill>
            </a:endParaRPr>
          </a:p>
          <a:p>
            <a:r>
              <a:rPr lang="en-US" sz="3600" b="1" dirty="0">
                <a:solidFill>
                  <a:schemeClr val="bg1"/>
                </a:solidFill>
              </a:rPr>
              <a:t>I</a:t>
            </a:r>
          </a:p>
          <a:p>
            <a:r>
              <a:rPr lang="en-US" sz="3600" b="1" dirty="0">
                <a:solidFill>
                  <a:schemeClr val="bg1"/>
                </a:solidFill>
              </a:rPr>
              <a:t>CC</a:t>
            </a:r>
            <a:endParaRPr lang="x-none" sz="3600" b="1" dirty="0">
              <a:solidFill>
                <a:schemeClr val="bg1"/>
              </a:solidFill>
            </a:endParaRPr>
          </a:p>
        </p:txBody>
      </p:sp>
      <p:pic>
        <p:nvPicPr>
          <p:cNvPr id="2097163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8670" y="74816"/>
            <a:ext cx="1699481" cy="951345"/>
          </a:xfrm>
          <a:prstGeom prst="rect">
            <a:avLst/>
          </a:prstGeom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0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z="1400" b="1" smtClean="0">
                <a:solidFill>
                  <a:schemeClr val="tx1"/>
                </a:solidFill>
              </a:rPr>
              <a:t>20</a:t>
            </a:fld>
            <a:endParaRPr lang="en-US" sz="1400" b="1" dirty="0">
              <a:solidFill>
                <a:schemeClr val="tx1"/>
              </a:solidFill>
            </a:endParaRPr>
          </a:p>
        </p:txBody>
      </p:sp>
      <p:sp>
        <p:nvSpPr>
          <p:cNvPr id="1048603" name="Title 1"/>
          <p:cNvSpPr txBox="1"/>
          <p:nvPr/>
        </p:nvSpPr>
        <p:spPr>
          <a:xfrm>
            <a:off x="1956148" y="92952"/>
            <a:ext cx="8279704" cy="883874"/>
          </a:xfrm>
          <a:prstGeom prst="rect">
            <a:avLst/>
          </a:prstGeom>
          <a:solidFill>
            <a:schemeClr val="accent1"/>
          </a:solidFill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>
                <a:latin typeface="Arial Black" panose="020B0A04020102020204" pitchFamily="34" charset="0"/>
              </a:rPr>
              <a:t>WEEKLY ACTION PLAN</a:t>
            </a:r>
            <a:endParaRPr lang="x-none" sz="2400" dirty="0">
              <a:solidFill>
                <a:schemeClr val="bg2"/>
              </a:solidFill>
              <a:latin typeface="Arial Black" panose="020B0A04020102020204" pitchFamily="34" charset="0"/>
            </a:endParaRPr>
          </a:p>
        </p:txBody>
      </p:sp>
      <p:pic>
        <p:nvPicPr>
          <p:cNvPr id="2097156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596880" y="20320"/>
            <a:ext cx="1430712" cy="1046481"/>
          </a:xfrm>
          <a:prstGeom prst="rect">
            <a:avLst/>
          </a:prstGeom>
        </p:spPr>
      </p:pic>
      <p:sp>
        <p:nvSpPr>
          <p:cNvPr id="1048604" name="TextBox 7"/>
          <p:cNvSpPr txBox="1"/>
          <p:nvPr/>
        </p:nvSpPr>
        <p:spPr>
          <a:xfrm>
            <a:off x="66504" y="1113472"/>
            <a:ext cx="350981" cy="5425440"/>
          </a:xfrm>
          <a:prstGeom prst="rect">
            <a:avLst/>
          </a:prstGeom>
          <a:solidFill>
            <a:schemeClr val="accent1"/>
          </a:solidFill>
          <a:ln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en-US" sz="3600" b="1" dirty="0" err="1">
                <a:solidFill>
                  <a:schemeClr val="bg1"/>
                </a:solidFill>
              </a:rPr>
              <a:t>BYSER</a:t>
            </a:r>
            <a:endParaRPr lang="en-US" sz="3600" b="1" dirty="0">
              <a:solidFill>
                <a:schemeClr val="bg1"/>
              </a:solidFill>
            </a:endParaRPr>
          </a:p>
          <a:p>
            <a:r>
              <a:rPr lang="en-US" sz="3600" b="1" dirty="0">
                <a:solidFill>
                  <a:schemeClr val="bg1"/>
                </a:solidFill>
              </a:rPr>
              <a:t>I</a:t>
            </a:r>
          </a:p>
          <a:p>
            <a:r>
              <a:rPr lang="en-US" sz="3600" b="1" dirty="0">
                <a:solidFill>
                  <a:schemeClr val="bg1"/>
                </a:solidFill>
              </a:rPr>
              <a:t>CC</a:t>
            </a:r>
            <a:endParaRPr lang="x-none" sz="3600" b="1" dirty="0">
              <a:solidFill>
                <a:schemeClr val="bg1"/>
              </a:solidFill>
            </a:endParaRPr>
          </a:p>
        </p:txBody>
      </p:sp>
      <p:pic>
        <p:nvPicPr>
          <p:cNvPr id="2097157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8670" y="44336"/>
            <a:ext cx="1699481" cy="951345"/>
          </a:xfrm>
          <a:prstGeom prst="rect">
            <a:avLst/>
          </a:prstGeom>
        </p:spPr>
      </p:pic>
      <p:graphicFrame>
        <p:nvGraphicFramePr>
          <p:cNvPr id="2" name="Content Placeholder 3">
            <a:extLst>
              <a:ext uri="{FF2B5EF4-FFF2-40B4-BE49-F238E27FC236}">
                <a16:creationId xmlns:a16="http://schemas.microsoft.com/office/drawing/2014/main" id="{357B8CFA-035C-DD98-C8B4-3186DA717E3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36838826"/>
              </p:ext>
            </p:extLst>
          </p:nvPr>
        </p:nvGraphicFramePr>
        <p:xfrm>
          <a:off x="407653" y="995682"/>
          <a:ext cx="11774515" cy="584372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6895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713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9154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60968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70906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563519">
                <a:tc>
                  <a:txBody>
                    <a:bodyPr/>
                    <a:lstStyle/>
                    <a:p>
                      <a:r>
                        <a:rPr lang="en-US" sz="1600" b="0" dirty="0"/>
                        <a:t>Issues</a:t>
                      </a:r>
                      <a:r>
                        <a:rPr lang="en-US" sz="1600" b="0" baseline="0" dirty="0"/>
                        <a:t> Identified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0" baseline="0" dirty="0"/>
                        <a:t>Mitigation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0" dirty="0"/>
                        <a:t>Recommendation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0" dirty="0"/>
                        <a:t>Responsible</a:t>
                      </a:r>
                      <a:r>
                        <a:rPr lang="en-US" sz="1600" b="0" baseline="0" dirty="0"/>
                        <a:t> Person</a:t>
                      </a:r>
                      <a:endParaRPr lang="en-US" sz="1600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0" dirty="0"/>
                        <a:t>Status/</a:t>
                      </a:r>
                    </a:p>
                    <a:p>
                      <a:r>
                        <a:rPr lang="en-US" sz="1600" b="0" dirty="0"/>
                        <a:t>comment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22724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lang="en-US" sz="1800" b="1" baseline="0" dirty="0">
                          <a:solidFill>
                            <a:schemeClr val="tx1"/>
                          </a:solidFill>
                        </a:rPr>
                        <a:t>16 HFs did not report conduct of session ( 5 sent evidence of sessions)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lang="en-US" sz="1800" b="1" baseline="0" dirty="0">
                          <a:solidFill>
                            <a:schemeClr val="tx1"/>
                          </a:solidFill>
                        </a:rPr>
                        <a:t>Analysis of download from the server was shared with supervisors/Data officers as a guide for tracking and follow ups.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800" b="1" dirty="0">
                          <a:solidFill>
                            <a:schemeClr val="tx1"/>
                          </a:solidFill>
                        </a:rPr>
                        <a:t>Continues follow up with all health facilities to report</a:t>
                      </a:r>
                      <a:r>
                        <a:rPr lang="en-US" sz="1800" b="1" baseline="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1800" b="1" dirty="0">
                          <a:solidFill>
                            <a:schemeClr val="tx1"/>
                          </a:solidFill>
                        </a:rPr>
                        <a:t>work done via SMS after every session. 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800" b="1" dirty="0">
                          <a:solidFill>
                            <a:schemeClr val="tx1"/>
                          </a:solidFill>
                        </a:rPr>
                        <a:t>To give feedback to all HFs on reporting status, as necessary.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</a:pPr>
                      <a:r>
                        <a:rPr lang="en-US" sz="1800" b="1" dirty="0">
                          <a:solidFill>
                            <a:schemeClr val="tx1"/>
                          </a:solidFill>
                        </a:rPr>
                        <a:t>All supervisors</a:t>
                      </a:r>
                    </a:p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</a:pPr>
                      <a:r>
                        <a:rPr lang="en-US" sz="1800" b="1" dirty="0">
                          <a:solidFill>
                            <a:schemeClr val="tx1"/>
                          </a:solidFill>
                        </a:rPr>
                        <a:t>DWG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sz="1800" b="1" baseline="0" dirty="0">
                          <a:solidFill>
                            <a:schemeClr val="tx1"/>
                          </a:solidFill>
                        </a:rPr>
                        <a:t>Open.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97860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lang="en-US" sz="1600" b="1" dirty="0">
                          <a:solidFill>
                            <a:schemeClr val="tx1"/>
                          </a:solidFill>
                          <a:latin typeface="+mn-lt"/>
                        </a:rPr>
                        <a:t>4HFs</a:t>
                      </a:r>
                      <a:r>
                        <a:rPr lang="en-US" sz="1600" b="1" baseline="0" dirty="0">
                          <a:solidFill>
                            <a:schemeClr val="tx1"/>
                          </a:solidFill>
                          <a:latin typeface="+mn-lt"/>
                        </a:rPr>
                        <a:t> </a:t>
                      </a:r>
                      <a:r>
                        <a:rPr lang="en-US" sz="1600" b="1" dirty="0">
                          <a:solidFill>
                            <a:schemeClr val="tx1"/>
                          </a:solidFill>
                          <a:latin typeface="+mn-lt"/>
                        </a:rPr>
                        <a:t>reported</a:t>
                      </a:r>
                      <a:r>
                        <a:rPr lang="en-US" sz="1600" b="1" baseline="0" dirty="0">
                          <a:solidFill>
                            <a:schemeClr val="tx1"/>
                          </a:solidFill>
                          <a:latin typeface="+mn-lt"/>
                        </a:rPr>
                        <a:t> wrong doses opened.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lang="en-US" sz="1600" b="1" baseline="0" dirty="0">
                          <a:solidFill>
                            <a:schemeClr val="tx1"/>
                          </a:solidFill>
                          <a:latin typeface="+mn-lt"/>
                        </a:rPr>
                        <a:t>Data officers tracked facility personnels, provided mentorship and gave feedback.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b="1" dirty="0">
                          <a:solidFill>
                            <a:schemeClr val="tx1"/>
                          </a:solidFill>
                          <a:latin typeface="+mn-lt"/>
                        </a:rPr>
                        <a:t>Continuous</a:t>
                      </a:r>
                      <a:r>
                        <a:rPr lang="en-US" sz="1600" b="1" baseline="0" dirty="0">
                          <a:solidFill>
                            <a:schemeClr val="tx1"/>
                          </a:solidFill>
                          <a:latin typeface="+mn-lt"/>
                        </a:rPr>
                        <a:t> mentorship on phone and on the job for RIFPs.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b="1" baseline="0" dirty="0">
                          <a:solidFill>
                            <a:schemeClr val="tx1"/>
                          </a:solidFill>
                          <a:latin typeface="+mn-lt"/>
                        </a:rPr>
                        <a:t> Supervisors should endeavor to do on-the-job mentoring  during ISS on correct vaccine reporting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b="1" baseline="0" dirty="0">
                          <a:solidFill>
                            <a:schemeClr val="tx1"/>
                          </a:solidFill>
                          <a:latin typeface="+mn-lt"/>
                        </a:rPr>
                        <a:t>HWs should always use SMS guide to send SMS real time reports to avoid mistakes.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</a:pPr>
                      <a:r>
                        <a:rPr lang="en-US" sz="1600" b="1" dirty="0">
                          <a:solidFill>
                            <a:schemeClr val="tx1"/>
                          </a:solidFill>
                          <a:latin typeface="+mn-lt"/>
                        </a:rPr>
                        <a:t>SCCO</a:t>
                      </a:r>
                    </a:p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</a:pPr>
                      <a:r>
                        <a:rPr lang="en-US" sz="1600" b="1" dirty="0">
                          <a:solidFill>
                            <a:schemeClr val="tx1"/>
                          </a:solidFill>
                          <a:latin typeface="+mn-lt"/>
                        </a:rPr>
                        <a:t>Supervisors</a:t>
                      </a:r>
                    </a:p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</a:pPr>
                      <a:r>
                        <a:rPr lang="en-US" sz="1600" b="1" dirty="0">
                          <a:solidFill>
                            <a:schemeClr val="tx1"/>
                          </a:solidFill>
                          <a:latin typeface="+mn-lt"/>
                        </a:rPr>
                        <a:t>DWG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buFont typeface="Wingdings" panose="05000000000000000000" pitchFamily="2" charset="2"/>
                        <a:buChar char="§"/>
                      </a:pPr>
                      <a:r>
                        <a:rPr lang="en-US" sz="1600" b="1" baseline="0" dirty="0">
                          <a:solidFill>
                            <a:schemeClr val="tx1"/>
                          </a:solidFill>
                          <a:latin typeface="+mn-lt"/>
                        </a:rPr>
                        <a:t>Ongoing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</p:cSld>
  <p:clrMapOvr>
    <a:masterClrMapping/>
  </p:clrMapOvr>
  <p:transition spd="slow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0FDB181-25E8-A84F-F62F-E968E7624EA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02" name="Slide Number Placeholder 1">
            <a:extLst>
              <a:ext uri="{FF2B5EF4-FFF2-40B4-BE49-F238E27FC236}">
                <a16:creationId xmlns:a16="http://schemas.microsoft.com/office/drawing/2014/main" id="{0396622D-D33B-AC18-B6C2-604C0AEC7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z="1400" b="1" smtClean="0">
                <a:solidFill>
                  <a:schemeClr val="tx1"/>
                </a:solidFill>
              </a:rPr>
              <a:t>21</a:t>
            </a:fld>
            <a:endParaRPr lang="en-US" sz="1400" b="1" dirty="0">
              <a:solidFill>
                <a:schemeClr val="tx1"/>
              </a:solidFill>
            </a:endParaRPr>
          </a:p>
        </p:txBody>
      </p:sp>
      <p:sp>
        <p:nvSpPr>
          <p:cNvPr id="1048603" name="Title 1">
            <a:extLst>
              <a:ext uri="{FF2B5EF4-FFF2-40B4-BE49-F238E27FC236}">
                <a16:creationId xmlns:a16="http://schemas.microsoft.com/office/drawing/2014/main" id="{5533E3B3-F68B-3840-5DB0-44ED29592496}"/>
              </a:ext>
            </a:extLst>
          </p:cNvPr>
          <p:cNvSpPr txBox="1"/>
          <p:nvPr/>
        </p:nvSpPr>
        <p:spPr>
          <a:xfrm>
            <a:off x="1956148" y="92952"/>
            <a:ext cx="8279704" cy="883874"/>
          </a:xfrm>
          <a:prstGeom prst="rect">
            <a:avLst/>
          </a:prstGeom>
          <a:solidFill>
            <a:schemeClr val="accent1"/>
          </a:solidFill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>
                <a:latin typeface="Arial Black" panose="020B0A04020102020204" pitchFamily="34" charset="0"/>
              </a:rPr>
              <a:t>WEEKLY ACTION PLAN</a:t>
            </a:r>
            <a:endParaRPr lang="x-none" sz="2400" dirty="0">
              <a:solidFill>
                <a:schemeClr val="bg2"/>
              </a:solidFill>
              <a:latin typeface="Arial Black" panose="020B0A04020102020204" pitchFamily="34" charset="0"/>
            </a:endParaRPr>
          </a:p>
        </p:txBody>
      </p:sp>
      <p:pic>
        <p:nvPicPr>
          <p:cNvPr id="2097156" name="Picture 6">
            <a:extLst>
              <a:ext uri="{FF2B5EF4-FFF2-40B4-BE49-F238E27FC236}">
                <a16:creationId xmlns:a16="http://schemas.microsoft.com/office/drawing/2014/main" id="{DBD1837F-5F4C-7EF8-F62B-8118E0FE8FE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596880" y="20320"/>
            <a:ext cx="1430712" cy="1046481"/>
          </a:xfrm>
          <a:prstGeom prst="rect">
            <a:avLst/>
          </a:prstGeom>
        </p:spPr>
      </p:pic>
      <p:sp>
        <p:nvSpPr>
          <p:cNvPr id="1048604" name="TextBox 7">
            <a:extLst>
              <a:ext uri="{FF2B5EF4-FFF2-40B4-BE49-F238E27FC236}">
                <a16:creationId xmlns:a16="http://schemas.microsoft.com/office/drawing/2014/main" id="{7C6E8F8E-DE2E-BF3A-2193-E94EEA96946A}"/>
              </a:ext>
            </a:extLst>
          </p:cNvPr>
          <p:cNvSpPr txBox="1"/>
          <p:nvPr/>
        </p:nvSpPr>
        <p:spPr>
          <a:xfrm>
            <a:off x="66504" y="1113472"/>
            <a:ext cx="350981" cy="5425440"/>
          </a:xfrm>
          <a:prstGeom prst="rect">
            <a:avLst/>
          </a:prstGeom>
          <a:solidFill>
            <a:schemeClr val="accent1"/>
          </a:solidFill>
          <a:ln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en-US" sz="3600" b="1" dirty="0" err="1">
                <a:solidFill>
                  <a:schemeClr val="bg1"/>
                </a:solidFill>
              </a:rPr>
              <a:t>BYSER</a:t>
            </a:r>
            <a:endParaRPr lang="en-US" sz="3600" b="1" dirty="0">
              <a:solidFill>
                <a:schemeClr val="bg1"/>
              </a:solidFill>
            </a:endParaRPr>
          </a:p>
          <a:p>
            <a:r>
              <a:rPr lang="en-US" sz="3600" b="1" dirty="0">
                <a:solidFill>
                  <a:schemeClr val="bg1"/>
                </a:solidFill>
              </a:rPr>
              <a:t>I</a:t>
            </a:r>
          </a:p>
          <a:p>
            <a:r>
              <a:rPr lang="en-US" sz="3600" b="1" dirty="0">
                <a:solidFill>
                  <a:schemeClr val="bg1"/>
                </a:solidFill>
              </a:rPr>
              <a:t>CC</a:t>
            </a:r>
            <a:endParaRPr lang="x-none" sz="3600" b="1" dirty="0">
              <a:solidFill>
                <a:schemeClr val="bg1"/>
              </a:solidFill>
            </a:endParaRPr>
          </a:p>
        </p:txBody>
      </p:sp>
      <p:pic>
        <p:nvPicPr>
          <p:cNvPr id="2097157" name="Picture 8">
            <a:extLst>
              <a:ext uri="{FF2B5EF4-FFF2-40B4-BE49-F238E27FC236}">
                <a16:creationId xmlns:a16="http://schemas.microsoft.com/office/drawing/2014/main" id="{85149526-1283-A2D3-D183-63CA31B8AE0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8670" y="44336"/>
            <a:ext cx="1699481" cy="951345"/>
          </a:xfrm>
          <a:prstGeom prst="rect">
            <a:avLst/>
          </a:prstGeom>
        </p:spPr>
      </p:pic>
      <p:graphicFrame>
        <p:nvGraphicFramePr>
          <p:cNvPr id="2" name="Content Placeholder 3">
            <a:extLst>
              <a:ext uri="{FF2B5EF4-FFF2-40B4-BE49-F238E27FC236}">
                <a16:creationId xmlns:a16="http://schemas.microsoft.com/office/drawing/2014/main" id="{48BEF30F-B52A-633E-28CC-C616F35854D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97245549"/>
              </p:ext>
            </p:extLst>
          </p:nvPr>
        </p:nvGraphicFramePr>
        <p:xfrm>
          <a:off x="417485" y="995682"/>
          <a:ext cx="11764684" cy="28063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9291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4277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91301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60833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70764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563519">
                <a:tc>
                  <a:txBody>
                    <a:bodyPr/>
                    <a:lstStyle/>
                    <a:p>
                      <a:r>
                        <a:rPr lang="en-US" sz="1600" b="0" dirty="0"/>
                        <a:t>Issues</a:t>
                      </a:r>
                      <a:r>
                        <a:rPr lang="en-US" sz="1600" b="0" baseline="0" dirty="0"/>
                        <a:t> Identified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0" baseline="0" dirty="0"/>
                        <a:t>Mitigation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0" dirty="0"/>
                        <a:t>Recommendation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0" dirty="0"/>
                        <a:t>Responsible</a:t>
                      </a:r>
                      <a:r>
                        <a:rPr lang="en-US" sz="1600" b="0" baseline="0" dirty="0"/>
                        <a:t> Person</a:t>
                      </a:r>
                      <a:endParaRPr lang="en-US" sz="1600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0" dirty="0"/>
                        <a:t>Status/</a:t>
                      </a:r>
                    </a:p>
                    <a:p>
                      <a:r>
                        <a:rPr lang="en-US" sz="1600" b="0" dirty="0"/>
                        <a:t>comment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22724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lang="en-US" sz="1800" b="1" baseline="0" dirty="0">
                          <a:solidFill>
                            <a:schemeClr val="tx1"/>
                          </a:solidFill>
                        </a:rPr>
                        <a:t>2 HFS sent report of stockout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lang="en-US" sz="1800" b="1" baseline="0" dirty="0">
                          <a:solidFill>
                            <a:schemeClr val="tx1"/>
                          </a:solidFill>
                        </a:rPr>
                        <a:t>HWs tracked to ascertain cause for stockout to avoid reoccurrence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800" b="1" dirty="0">
                          <a:solidFill>
                            <a:schemeClr val="tx1"/>
                          </a:solidFill>
                        </a:rPr>
                        <a:t>Mentored on correct SMS coding to prevent future reoccurrences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800" b="1" dirty="0">
                          <a:solidFill>
                            <a:schemeClr val="tx1"/>
                          </a:solidFill>
                        </a:rPr>
                        <a:t>Encouraged to use SMS guide while reporting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</a:pPr>
                      <a:r>
                        <a:rPr lang="en-US" sz="1800" b="1" dirty="0">
                          <a:solidFill>
                            <a:schemeClr val="tx1"/>
                          </a:solidFill>
                        </a:rPr>
                        <a:t>All supervisors</a:t>
                      </a:r>
                    </a:p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</a:pPr>
                      <a:r>
                        <a:rPr lang="en-US" sz="1800" b="1" dirty="0">
                          <a:solidFill>
                            <a:schemeClr val="tx1"/>
                          </a:solidFill>
                        </a:rPr>
                        <a:t>Data Officers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sz="1800" b="1" baseline="0" dirty="0">
                          <a:solidFill>
                            <a:schemeClr val="tx1"/>
                          </a:solidFill>
                        </a:rPr>
                        <a:t>Data entry error for both Facilities.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98375367"/>
      </p:ext>
    </p:extLst>
  </p:cSld>
  <p:clrMapOvr>
    <a:masterClrMapping/>
  </p:clrMapOvr>
  <p:transition spd="slow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85" name="Title 1"/>
          <p:cNvSpPr>
            <a:spLocks noGrp="1"/>
          </p:cNvSpPr>
          <p:nvPr>
            <p:ph type="title"/>
          </p:nvPr>
        </p:nvSpPr>
        <p:spPr>
          <a:xfrm>
            <a:off x="838200" y="671505"/>
            <a:ext cx="10515600" cy="4122689"/>
          </a:xfrm>
        </p:spPr>
        <p:txBody>
          <a:bodyPr>
            <a:normAutofit fontScale="90000"/>
          </a:bodyPr>
          <a:lstStyle/>
          <a:p>
            <a:pPr algn="ctr">
              <a:lnSpc>
                <a:spcPct val="200000"/>
              </a:lnSpc>
            </a:pPr>
            <a:r>
              <a:rPr lang="en-US" sz="7200" dirty="0">
                <a:solidFill>
                  <a:srgbClr val="FF0000"/>
                </a:solidFill>
                <a:latin typeface="Arial Black" panose="020B0A04020102020204" pitchFamily="34" charset="0"/>
              </a:rPr>
              <a:t>THANK</a:t>
            </a:r>
            <a:r>
              <a:rPr lang="en-US" sz="7200" dirty="0">
                <a:solidFill>
                  <a:schemeClr val="accent5">
                    <a:lumMod val="50000"/>
                  </a:schemeClr>
                </a:solidFill>
                <a:latin typeface="Arial Black" panose="020B0A04020102020204" pitchFamily="34" charset="0"/>
              </a:rPr>
              <a:t> YOU </a:t>
            </a:r>
            <a:r>
              <a:rPr lang="en-US" sz="7200" dirty="0">
                <a:solidFill>
                  <a:srgbClr val="7030A0"/>
                </a:solidFill>
                <a:latin typeface="Arial Black" panose="020B0A04020102020204" pitchFamily="34" charset="0"/>
              </a:rPr>
              <a:t>FOR </a:t>
            </a:r>
            <a:r>
              <a:rPr lang="en-US" sz="7200" dirty="0">
                <a:solidFill>
                  <a:srgbClr val="92D050"/>
                </a:solidFill>
                <a:latin typeface="Arial Black" panose="020B0A04020102020204" pitchFamily="34" charset="0"/>
              </a:rPr>
              <a:t>LISTENING</a:t>
            </a:r>
          </a:p>
        </p:txBody>
      </p:sp>
      <p:sp>
        <p:nvSpPr>
          <p:cNvPr id="1048586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22</a:t>
            </a:fld>
            <a:endParaRPr lang="en-US" dirty="0"/>
          </a:p>
        </p:txBody>
      </p:sp>
      <p:pic>
        <p:nvPicPr>
          <p:cNvPr id="2097152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596880" y="20320"/>
            <a:ext cx="1430712" cy="1046481"/>
          </a:xfrm>
          <a:prstGeom prst="rect">
            <a:avLst/>
          </a:prstGeom>
        </p:spPr>
      </p:pic>
      <p:sp>
        <p:nvSpPr>
          <p:cNvPr id="1048587" name="TextBox 5"/>
          <p:cNvSpPr txBox="1"/>
          <p:nvPr/>
        </p:nvSpPr>
        <p:spPr>
          <a:xfrm>
            <a:off x="112454" y="1212297"/>
            <a:ext cx="350981" cy="5425440"/>
          </a:xfrm>
          <a:prstGeom prst="rect">
            <a:avLst/>
          </a:prstGeom>
          <a:solidFill>
            <a:schemeClr val="accent1"/>
          </a:solidFill>
          <a:ln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en-US" sz="3600" b="1" dirty="0" err="1">
                <a:solidFill>
                  <a:schemeClr val="bg1"/>
                </a:solidFill>
              </a:rPr>
              <a:t>BYSER</a:t>
            </a:r>
            <a:endParaRPr lang="en-US" sz="3600" b="1" dirty="0">
              <a:solidFill>
                <a:schemeClr val="bg1"/>
              </a:solidFill>
            </a:endParaRPr>
          </a:p>
          <a:p>
            <a:r>
              <a:rPr lang="en-US" sz="3600" b="1" dirty="0">
                <a:solidFill>
                  <a:schemeClr val="bg1"/>
                </a:solidFill>
              </a:rPr>
              <a:t>I</a:t>
            </a:r>
          </a:p>
          <a:p>
            <a:r>
              <a:rPr lang="en-US" sz="3600" b="1" dirty="0">
                <a:solidFill>
                  <a:schemeClr val="bg1"/>
                </a:solidFill>
              </a:rPr>
              <a:t>CC</a:t>
            </a:r>
            <a:endParaRPr lang="x-none" sz="3600" b="1" dirty="0">
              <a:solidFill>
                <a:schemeClr val="bg1"/>
              </a:solidFill>
            </a:endParaRPr>
          </a:p>
        </p:txBody>
      </p:sp>
      <p:pic>
        <p:nvPicPr>
          <p:cNvPr id="2097153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8670" y="74816"/>
            <a:ext cx="1699481" cy="95134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5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87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5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733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5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9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5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996" tmFilter="0, 0; 0.125,0.2665; 0.25,0.4; 0.375,0.465; 0.5,0.5;  0.625,0.535; 0.75,0.6; 0.875,0.7335; 1,1">
                                          <p:stCondLst>
                                            <p:cond delay="996"/>
                                          </p:stCondLst>
                                        </p:cTn>
                                        <p:tgtEl>
                                          <p:spTgt spid="10485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498" tmFilter="0, 0; 0.125,0.2665; 0.25,0.4; 0.375,0.465; 0.5,0.5;  0.625,0.535; 0.75,0.6; 0.875,0.7335; 1,1">
                                          <p:stCondLst>
                                            <p:cond delay="1986"/>
                                          </p:stCondLst>
                                        </p:cTn>
                                        <p:tgtEl>
                                          <p:spTgt spid="10485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46" tmFilter="0, 0; 0.125,0.2665; 0.25,0.4; 0.375,0.465; 0.5,0.5;  0.625,0.535; 0.75,0.6; 0.875,0.7335; 1,1">
                                          <p:stCondLst>
                                            <p:cond delay="2484"/>
                                          </p:stCondLst>
                                        </p:cTn>
                                        <p:tgtEl>
                                          <p:spTgt spid="10485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39">
                                          <p:stCondLst>
                                            <p:cond delay="975"/>
                                          </p:stCondLst>
                                        </p:cTn>
                                        <p:tgtEl>
                                          <p:spTgt spid="104858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249" decel="50000">
                                          <p:stCondLst>
                                            <p:cond delay="1014"/>
                                          </p:stCondLst>
                                        </p:cTn>
                                        <p:tgtEl>
                                          <p:spTgt spid="104858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39">
                                          <p:stCondLst>
                                            <p:cond delay="1968"/>
                                          </p:stCondLst>
                                        </p:cTn>
                                        <p:tgtEl>
                                          <p:spTgt spid="104858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249" decel="50000">
                                          <p:stCondLst>
                                            <p:cond delay="2007"/>
                                          </p:stCondLst>
                                        </p:cTn>
                                        <p:tgtEl>
                                          <p:spTgt spid="104858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39">
                                          <p:stCondLst>
                                            <p:cond delay="2463"/>
                                          </p:stCondLst>
                                        </p:cTn>
                                        <p:tgtEl>
                                          <p:spTgt spid="104858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249" decel="50000">
                                          <p:stCondLst>
                                            <p:cond delay="2502"/>
                                          </p:stCondLst>
                                        </p:cTn>
                                        <p:tgtEl>
                                          <p:spTgt spid="104858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39">
                                          <p:stCondLst>
                                            <p:cond delay="2712"/>
                                          </p:stCondLst>
                                        </p:cTn>
                                        <p:tgtEl>
                                          <p:spTgt spid="104858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249" decel="50000">
                                          <p:stCondLst>
                                            <p:cond delay="2751"/>
                                          </p:stCondLst>
                                        </p:cTn>
                                        <p:tgtEl>
                                          <p:spTgt spid="104858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omb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858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34" name="Content Placeholder 2"/>
          <p:cNvSpPr>
            <a:spLocks noGrp="1"/>
          </p:cNvSpPr>
          <p:nvPr>
            <p:ph idx="1"/>
          </p:nvPr>
        </p:nvSpPr>
        <p:spPr>
          <a:xfrm>
            <a:off x="415636" y="870155"/>
            <a:ext cx="11776364" cy="5987845"/>
          </a:xfrm>
        </p:spPr>
        <p:txBody>
          <a:bodyPr>
            <a:noAutofit/>
          </a:bodyPr>
          <a:lstStyle/>
          <a:p>
            <a:pPr algn="just">
              <a:lnSpc>
                <a:spcPct val="150000"/>
              </a:lnSpc>
            </a:pPr>
            <a:r>
              <a:rPr lang="en-US" b="1" dirty="0"/>
              <a:t>250 RI Facilities. But only 241 configured numbers on SMS Server.</a:t>
            </a:r>
          </a:p>
          <a:p>
            <a:pPr algn="just">
              <a:lnSpc>
                <a:spcPct val="150000"/>
              </a:lnSpc>
            </a:pPr>
            <a:endParaRPr lang="en-US" b="1" dirty="0"/>
          </a:p>
          <a:p>
            <a:r>
              <a:rPr lang="en-US" altLang="en-US" b="1" dirty="0"/>
              <a:t>Reporting rate was calculated using number of health facility that reported conduct of either fixed or outreach session during the reporting week divided by total number of expected HFs</a:t>
            </a:r>
          </a:p>
          <a:p>
            <a:pPr marL="0" indent="0">
              <a:buNone/>
            </a:pPr>
            <a:endParaRPr lang="en-US" altLang="en-US" b="1" dirty="0"/>
          </a:p>
          <a:p>
            <a:pPr algn="just">
              <a:lnSpc>
                <a:spcPct val="150000"/>
              </a:lnSpc>
            </a:pPr>
            <a:endParaRPr lang="en-US" b="1" dirty="0"/>
          </a:p>
        </p:txBody>
      </p:sp>
      <p:sp>
        <p:nvSpPr>
          <p:cNvPr id="1048635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z="1400" b="1" smtClean="0">
                <a:solidFill>
                  <a:schemeClr val="tx1"/>
                </a:solidFill>
              </a:rPr>
              <a:t>3</a:t>
            </a:fld>
            <a:endParaRPr lang="en-US" sz="1400" b="1" dirty="0">
              <a:solidFill>
                <a:schemeClr val="tx1"/>
              </a:solidFill>
            </a:endParaRPr>
          </a:p>
        </p:txBody>
      </p:sp>
      <p:sp>
        <p:nvSpPr>
          <p:cNvPr id="1048636" name="Title 1"/>
          <p:cNvSpPr txBox="1"/>
          <p:nvPr/>
        </p:nvSpPr>
        <p:spPr>
          <a:xfrm>
            <a:off x="1991351" y="132081"/>
            <a:ext cx="7938658" cy="572652"/>
          </a:xfrm>
          <a:prstGeom prst="rect">
            <a:avLst/>
          </a:prstGeom>
          <a:solidFill>
            <a:schemeClr val="accent1"/>
          </a:solidFill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>
                <a:latin typeface="Arial Black" panose="020B0A04020102020204" pitchFamily="34" charset="0"/>
              </a:rPr>
              <a:t>Brief state background</a:t>
            </a:r>
            <a:endParaRPr lang="x-none" sz="2400" dirty="0">
              <a:solidFill>
                <a:schemeClr val="bg2"/>
              </a:solidFill>
              <a:latin typeface="Arial Black" panose="020B0A04020102020204" pitchFamily="34" charset="0"/>
            </a:endParaRPr>
          </a:p>
        </p:txBody>
      </p:sp>
      <p:pic>
        <p:nvPicPr>
          <p:cNvPr id="2097164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96880" y="20320"/>
            <a:ext cx="1430712" cy="1046481"/>
          </a:xfrm>
          <a:prstGeom prst="rect">
            <a:avLst/>
          </a:prstGeom>
        </p:spPr>
      </p:pic>
      <p:sp>
        <p:nvSpPr>
          <p:cNvPr id="1048637" name="TextBox 6"/>
          <p:cNvSpPr txBox="1"/>
          <p:nvPr/>
        </p:nvSpPr>
        <p:spPr>
          <a:xfrm>
            <a:off x="64655" y="2068945"/>
            <a:ext cx="350981" cy="5425440"/>
          </a:xfrm>
          <a:prstGeom prst="rect">
            <a:avLst/>
          </a:prstGeom>
          <a:solidFill>
            <a:schemeClr val="accent1"/>
          </a:solidFill>
          <a:ln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en-US" sz="3600" b="1" dirty="0" err="1">
                <a:solidFill>
                  <a:schemeClr val="bg1"/>
                </a:solidFill>
              </a:rPr>
              <a:t>BYSER</a:t>
            </a:r>
            <a:endParaRPr lang="en-US" sz="3600" b="1" dirty="0">
              <a:solidFill>
                <a:schemeClr val="bg1"/>
              </a:solidFill>
            </a:endParaRPr>
          </a:p>
          <a:p>
            <a:r>
              <a:rPr lang="en-US" sz="3600" b="1" dirty="0">
                <a:solidFill>
                  <a:schemeClr val="bg1"/>
                </a:solidFill>
              </a:rPr>
              <a:t>I</a:t>
            </a:r>
          </a:p>
          <a:p>
            <a:r>
              <a:rPr lang="en-US" sz="3600" b="1" dirty="0">
                <a:solidFill>
                  <a:schemeClr val="bg1"/>
                </a:solidFill>
              </a:rPr>
              <a:t>CC</a:t>
            </a:r>
            <a:endParaRPr lang="x-none" sz="3600" b="1" dirty="0">
              <a:solidFill>
                <a:schemeClr val="bg1"/>
              </a:solidFill>
            </a:endParaRPr>
          </a:p>
        </p:txBody>
      </p:sp>
      <p:pic>
        <p:nvPicPr>
          <p:cNvPr id="2097165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670" y="74816"/>
            <a:ext cx="1699481" cy="951345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38" name="Content Placeholder 2"/>
          <p:cNvSpPr>
            <a:spLocks noGrp="1"/>
          </p:cNvSpPr>
          <p:nvPr>
            <p:ph idx="1"/>
          </p:nvPr>
        </p:nvSpPr>
        <p:spPr>
          <a:xfrm>
            <a:off x="838200" y="1844286"/>
            <a:ext cx="10515600" cy="3026293"/>
          </a:xfrm>
        </p:spPr>
        <p:txBody>
          <a:bodyPr>
            <a:normAutofit/>
          </a:bodyPr>
          <a:lstStyle/>
          <a:p>
            <a:pPr algn="just">
              <a:lnSpc>
                <a:spcPct val="200000"/>
              </a:lnSpc>
            </a:pPr>
            <a:r>
              <a:rPr lang="en-US" b="1" dirty="0"/>
              <a:t>To present RI Activities downloaded from NERICC Dash Board; discuss challenges from the report for the purpose of improvement through informed decision making process by the management</a:t>
            </a:r>
            <a:r>
              <a:rPr lang="en-US" dirty="0"/>
              <a:t>.</a:t>
            </a:r>
          </a:p>
        </p:txBody>
      </p:sp>
      <p:sp>
        <p:nvSpPr>
          <p:cNvPr id="1048639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z="1400" b="1" smtClean="0">
                <a:solidFill>
                  <a:schemeClr val="tx1"/>
                </a:solidFill>
              </a:rPr>
              <a:t>4</a:t>
            </a:fld>
            <a:endParaRPr lang="en-US" sz="1400" b="1" dirty="0">
              <a:solidFill>
                <a:schemeClr val="tx1"/>
              </a:solidFill>
            </a:endParaRPr>
          </a:p>
        </p:txBody>
      </p:sp>
      <p:sp>
        <p:nvSpPr>
          <p:cNvPr id="1048640" name="Title 1"/>
          <p:cNvSpPr txBox="1"/>
          <p:nvPr/>
        </p:nvSpPr>
        <p:spPr>
          <a:xfrm>
            <a:off x="2273071" y="132081"/>
            <a:ext cx="7453738" cy="572652"/>
          </a:xfrm>
          <a:prstGeom prst="rect">
            <a:avLst/>
          </a:prstGeom>
          <a:solidFill>
            <a:schemeClr val="accent1"/>
          </a:solidFill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>
                <a:latin typeface="Arial Black" panose="020B0A04020102020204" pitchFamily="34" charset="0"/>
              </a:rPr>
              <a:t>Objectives</a:t>
            </a:r>
            <a:endParaRPr lang="x-none" sz="2400" dirty="0">
              <a:solidFill>
                <a:schemeClr val="bg2"/>
              </a:solidFill>
              <a:latin typeface="Arial Black" panose="020B0A04020102020204" pitchFamily="34" charset="0"/>
            </a:endParaRPr>
          </a:p>
        </p:txBody>
      </p:sp>
      <p:pic>
        <p:nvPicPr>
          <p:cNvPr id="209716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96880" y="20320"/>
            <a:ext cx="1430712" cy="1046481"/>
          </a:xfrm>
          <a:prstGeom prst="rect">
            <a:avLst/>
          </a:prstGeom>
        </p:spPr>
      </p:pic>
      <p:sp>
        <p:nvSpPr>
          <p:cNvPr id="1048641" name="TextBox 6"/>
          <p:cNvSpPr txBox="1"/>
          <p:nvPr/>
        </p:nvSpPr>
        <p:spPr>
          <a:xfrm>
            <a:off x="64655" y="2068945"/>
            <a:ext cx="350981" cy="5425440"/>
          </a:xfrm>
          <a:prstGeom prst="rect">
            <a:avLst/>
          </a:prstGeom>
          <a:solidFill>
            <a:schemeClr val="accent1"/>
          </a:solidFill>
          <a:ln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en-US" sz="3600" b="1" dirty="0" err="1">
                <a:solidFill>
                  <a:schemeClr val="bg1"/>
                </a:solidFill>
              </a:rPr>
              <a:t>BYSER</a:t>
            </a:r>
            <a:endParaRPr lang="en-US" sz="3600" b="1" dirty="0">
              <a:solidFill>
                <a:schemeClr val="bg1"/>
              </a:solidFill>
            </a:endParaRPr>
          </a:p>
          <a:p>
            <a:r>
              <a:rPr lang="en-US" sz="3600" b="1" dirty="0">
                <a:solidFill>
                  <a:schemeClr val="bg1"/>
                </a:solidFill>
              </a:rPr>
              <a:t>I</a:t>
            </a:r>
          </a:p>
          <a:p>
            <a:r>
              <a:rPr lang="en-US" sz="3600" b="1" dirty="0">
                <a:solidFill>
                  <a:schemeClr val="bg1"/>
                </a:solidFill>
              </a:rPr>
              <a:t>CC</a:t>
            </a:r>
            <a:endParaRPr lang="x-none" sz="3600" b="1" dirty="0">
              <a:solidFill>
                <a:schemeClr val="bg1"/>
              </a:solidFill>
            </a:endParaRPr>
          </a:p>
        </p:txBody>
      </p:sp>
      <p:pic>
        <p:nvPicPr>
          <p:cNvPr id="2097167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670" y="74816"/>
            <a:ext cx="1699481" cy="951345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4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756171"/>
          </a:xfrm>
        </p:spPr>
        <p:txBody>
          <a:bodyPr>
            <a:normAutofit/>
          </a:bodyPr>
          <a:lstStyle/>
          <a:p>
            <a:r>
              <a:rPr lang="en-US" altLang="en-US" dirty="0">
                <a:solidFill>
                  <a:schemeClr val="bg1"/>
                </a:solidFill>
              </a:rPr>
              <a:t>Key highlights on RI service delivery in WK 18</a:t>
            </a:r>
            <a:endParaRPr lang="en-US" dirty="0"/>
          </a:p>
        </p:txBody>
      </p:sp>
      <p:sp>
        <p:nvSpPr>
          <p:cNvPr id="1048643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610600" y="6310311"/>
            <a:ext cx="2743200" cy="365125"/>
          </a:xfrm>
        </p:spPr>
        <p:txBody>
          <a:bodyPr/>
          <a:lstStyle/>
          <a:p>
            <a:fld id="{4FAB73BC-B049-4115-A692-8D63A059BFB8}" type="slidenum">
              <a:rPr lang="en-US" b="1" smtClean="0"/>
              <a:t>5</a:t>
            </a:fld>
            <a:endParaRPr lang="en-US" b="1" dirty="0"/>
          </a:p>
        </p:txBody>
      </p:sp>
      <p:sp>
        <p:nvSpPr>
          <p:cNvPr id="1048644" name="Title 1"/>
          <p:cNvSpPr txBox="1"/>
          <p:nvPr/>
        </p:nvSpPr>
        <p:spPr>
          <a:xfrm>
            <a:off x="1583890" y="20320"/>
            <a:ext cx="9185709" cy="1046481"/>
          </a:xfrm>
          <a:prstGeom prst="rect">
            <a:avLst/>
          </a:prstGeom>
          <a:solidFill>
            <a:schemeClr val="accent1"/>
          </a:solidFill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600" b="1" dirty="0">
                <a:latin typeface="Arial Black" panose="020B0A04020102020204" pitchFamily="34" charset="0"/>
              </a:rPr>
              <a:t>RI HFs Actual Reports (WK 44)</a:t>
            </a:r>
            <a:endParaRPr lang="en-US" sz="4800" b="1" dirty="0">
              <a:latin typeface="Arial Black" panose="020B0A04020102020204" pitchFamily="34" charset="0"/>
            </a:endParaRPr>
          </a:p>
        </p:txBody>
      </p:sp>
      <p:sp>
        <p:nvSpPr>
          <p:cNvPr id="1048645" name="TextBox 11"/>
          <p:cNvSpPr txBox="1"/>
          <p:nvPr/>
        </p:nvSpPr>
        <p:spPr>
          <a:xfrm>
            <a:off x="0" y="1149927"/>
            <a:ext cx="498764" cy="4358640"/>
          </a:xfrm>
          <a:prstGeom prst="rect">
            <a:avLst/>
          </a:prstGeom>
          <a:solidFill>
            <a:schemeClr val="accent1"/>
          </a:solidFill>
          <a:ln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en-US" sz="3600" b="1" dirty="0" err="1">
                <a:solidFill>
                  <a:schemeClr val="bg1"/>
                </a:solidFill>
              </a:rPr>
              <a:t>BYSER</a:t>
            </a:r>
            <a:endParaRPr lang="en-US" sz="3600" b="1" dirty="0">
              <a:solidFill>
                <a:schemeClr val="bg1"/>
              </a:solidFill>
            </a:endParaRPr>
          </a:p>
          <a:p>
            <a:r>
              <a:rPr lang="en-US" sz="3600" b="1" dirty="0">
                <a:solidFill>
                  <a:schemeClr val="bg1"/>
                </a:solidFill>
              </a:rPr>
              <a:t>I</a:t>
            </a:r>
          </a:p>
          <a:p>
            <a:r>
              <a:rPr lang="en-US" sz="3600" b="1" dirty="0">
                <a:solidFill>
                  <a:schemeClr val="bg1"/>
                </a:solidFill>
              </a:rPr>
              <a:t>CC</a:t>
            </a:r>
            <a:endParaRPr lang="x-none" sz="3600" b="1" dirty="0">
              <a:solidFill>
                <a:schemeClr val="bg1"/>
              </a:solidFill>
            </a:endParaRPr>
          </a:p>
        </p:txBody>
      </p:sp>
      <p:pic>
        <p:nvPicPr>
          <p:cNvPr id="2097168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0320"/>
            <a:ext cx="1776704" cy="1046481"/>
          </a:xfrm>
          <a:prstGeom prst="rect">
            <a:avLst/>
          </a:prstGeom>
        </p:spPr>
      </p:pic>
      <p:pic>
        <p:nvPicPr>
          <p:cNvPr id="2097169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596880" y="20320"/>
            <a:ext cx="1430712" cy="1046481"/>
          </a:xfrm>
          <a:prstGeom prst="rect">
            <a:avLst/>
          </a:prstGeom>
        </p:spPr>
      </p:pic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AF9C4797-F56A-1931-E0CB-3D1B221FE5F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43110355"/>
              </p:ext>
            </p:extLst>
          </p:nvPr>
        </p:nvGraphicFramePr>
        <p:xfrm>
          <a:off x="498765" y="1149926"/>
          <a:ext cx="2808316" cy="552550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B51077A6-A14D-25CD-1841-8CEA8B1B3A91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85238836"/>
              </p:ext>
            </p:extLst>
          </p:nvPr>
        </p:nvGraphicFramePr>
        <p:xfrm>
          <a:off x="3307081" y="1121297"/>
          <a:ext cx="8720511" cy="55827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4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solidFill>
                  <a:schemeClr val="bg1"/>
                </a:solidFill>
              </a:rPr>
              <a:t>Key highlights on RI service delivery in WK 18</a:t>
            </a:r>
            <a:endParaRPr lang="en-US" dirty="0"/>
          </a:p>
        </p:txBody>
      </p:sp>
      <p:sp>
        <p:nvSpPr>
          <p:cNvPr id="1048650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6</a:t>
            </a:fld>
            <a:endParaRPr lang="en-US" dirty="0"/>
          </a:p>
        </p:txBody>
      </p:sp>
      <p:sp>
        <p:nvSpPr>
          <p:cNvPr id="1048651" name="Title 1"/>
          <p:cNvSpPr txBox="1"/>
          <p:nvPr/>
        </p:nvSpPr>
        <p:spPr>
          <a:xfrm>
            <a:off x="1788151" y="27247"/>
            <a:ext cx="8808729" cy="1046481"/>
          </a:xfrm>
          <a:prstGeom prst="rect">
            <a:avLst/>
          </a:prstGeom>
          <a:solidFill>
            <a:schemeClr val="accent1"/>
          </a:solidFill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en-US" sz="3200" b="1" dirty="0">
              <a:latin typeface="Arial Black" panose="020B0A04020102020204" pitchFamily="34" charset="0"/>
            </a:endParaRPr>
          </a:p>
          <a:p>
            <a:pPr algn="ctr"/>
            <a:r>
              <a:rPr lang="en-US" sz="3200" b="1" dirty="0">
                <a:latin typeface="Arial Black" panose="020B0A04020102020204" pitchFamily="34" charset="0"/>
              </a:rPr>
              <a:t>Comparing Reporting Rates (WK 43 &amp; WK 44)</a:t>
            </a:r>
            <a:endParaRPr lang="en-US" b="1" dirty="0">
              <a:latin typeface="Arial Black" panose="020B0A04020102020204" pitchFamily="34" charset="0"/>
            </a:endParaRPr>
          </a:p>
          <a:p>
            <a:pPr algn="ctr"/>
            <a:endParaRPr lang="en-US" sz="3200" dirty="0">
              <a:latin typeface="Arial Black" panose="020B0A04020102020204" pitchFamily="34" charset="0"/>
            </a:endParaRPr>
          </a:p>
        </p:txBody>
      </p:sp>
      <p:sp>
        <p:nvSpPr>
          <p:cNvPr id="1048652" name="TextBox 11"/>
          <p:cNvSpPr txBox="1"/>
          <p:nvPr/>
        </p:nvSpPr>
        <p:spPr>
          <a:xfrm>
            <a:off x="88670" y="1026161"/>
            <a:ext cx="394656" cy="5425440"/>
          </a:xfrm>
          <a:prstGeom prst="rect">
            <a:avLst/>
          </a:prstGeom>
          <a:solidFill>
            <a:schemeClr val="accent1"/>
          </a:solidFill>
          <a:ln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en-US" sz="3600" b="1" dirty="0" err="1">
                <a:solidFill>
                  <a:schemeClr val="bg1"/>
                </a:solidFill>
              </a:rPr>
              <a:t>BYSER</a:t>
            </a:r>
            <a:endParaRPr lang="en-US" sz="3600" b="1" dirty="0">
              <a:solidFill>
                <a:schemeClr val="bg1"/>
              </a:solidFill>
            </a:endParaRPr>
          </a:p>
          <a:p>
            <a:r>
              <a:rPr lang="en-US" sz="3600" b="1" dirty="0">
                <a:solidFill>
                  <a:schemeClr val="bg1"/>
                </a:solidFill>
              </a:rPr>
              <a:t>I</a:t>
            </a:r>
          </a:p>
          <a:p>
            <a:r>
              <a:rPr lang="en-US" sz="3600" b="1" dirty="0">
                <a:solidFill>
                  <a:schemeClr val="bg1"/>
                </a:solidFill>
              </a:rPr>
              <a:t>CC</a:t>
            </a:r>
            <a:endParaRPr lang="x-none" sz="3600" b="1" dirty="0">
              <a:solidFill>
                <a:schemeClr val="bg1"/>
              </a:solidFill>
            </a:endParaRPr>
          </a:p>
        </p:txBody>
      </p:sp>
      <p:pic>
        <p:nvPicPr>
          <p:cNvPr id="2097170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670" y="74816"/>
            <a:ext cx="1699481" cy="951345"/>
          </a:xfrm>
          <a:prstGeom prst="rect">
            <a:avLst/>
          </a:prstGeom>
        </p:spPr>
      </p:pic>
      <p:pic>
        <p:nvPicPr>
          <p:cNvPr id="209717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604254" y="48795"/>
            <a:ext cx="1430712" cy="1046481"/>
          </a:xfrm>
          <a:prstGeom prst="rect">
            <a:avLst/>
          </a:prstGeom>
        </p:spPr>
      </p:pic>
      <p:graphicFrame>
        <p:nvGraphicFramePr>
          <p:cNvPr id="2" name="Chart 1">
            <a:extLst>
              <a:ext uri="{FF2B5EF4-FFF2-40B4-BE49-F238E27FC236}">
                <a16:creationId xmlns:a16="http://schemas.microsoft.com/office/drawing/2014/main" id="{E78B6DFC-E1C2-9C31-A09D-F5BC299C4838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45163321"/>
              </p:ext>
            </p:extLst>
          </p:nvPr>
        </p:nvGraphicFramePr>
        <p:xfrm>
          <a:off x="624840" y="1142845"/>
          <a:ext cx="11079480" cy="521350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4" name="Arrow: Down 3">
            <a:extLst>
              <a:ext uri="{FF2B5EF4-FFF2-40B4-BE49-F238E27FC236}">
                <a16:creationId xmlns:a16="http://schemas.microsoft.com/office/drawing/2014/main" id="{66050CE1-1A91-8E95-CCC5-58360CBBB6D8}"/>
              </a:ext>
            </a:extLst>
          </p:cNvPr>
          <p:cNvSpPr/>
          <p:nvPr/>
        </p:nvSpPr>
        <p:spPr>
          <a:xfrm>
            <a:off x="9418320" y="4937760"/>
            <a:ext cx="60960" cy="556203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D37765C-129A-AAFF-14C8-69655AAB124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73" name="Picture 12">
            <a:extLst>
              <a:ext uri="{FF2B5EF4-FFF2-40B4-BE49-F238E27FC236}">
                <a16:creationId xmlns:a16="http://schemas.microsoft.com/office/drawing/2014/main" id="{382A307D-47AD-2CEC-191A-7C2FF47273A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670" y="74816"/>
            <a:ext cx="1699481" cy="951345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90917B89-39DB-4C71-CA18-248A0D6A374D}"/>
              </a:ext>
            </a:extLst>
          </p:cNvPr>
          <p:cNvSpPr/>
          <p:nvPr/>
        </p:nvSpPr>
        <p:spPr>
          <a:xfrm>
            <a:off x="8719490" y="3418604"/>
            <a:ext cx="1290978" cy="53260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 b="1" dirty="0"/>
              <a:t>Server </a:t>
            </a:r>
            <a:r>
              <a:rPr lang="en-US" sz="1400" b="1" dirty="0" err="1"/>
              <a:t>Maintainance</a:t>
            </a:r>
            <a:endParaRPr lang="en-GB" sz="1400" b="1" dirty="0"/>
          </a:p>
        </p:txBody>
      </p:sp>
      <p:sp>
        <p:nvSpPr>
          <p:cNvPr id="1048659" name="Slide Number Placeholder 2">
            <a:extLst>
              <a:ext uri="{FF2B5EF4-FFF2-40B4-BE49-F238E27FC236}">
                <a16:creationId xmlns:a16="http://schemas.microsoft.com/office/drawing/2014/main" id="{0B5CA446-3810-BC00-C267-B8A562F9B4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25280" y="6352222"/>
            <a:ext cx="2743200" cy="365125"/>
          </a:xfrm>
        </p:spPr>
        <p:txBody>
          <a:bodyPr/>
          <a:lstStyle/>
          <a:p>
            <a:fld id="{4FAB73BC-B049-4115-A692-8D63A059BFB8}" type="slidenum">
              <a:rPr lang="en-US" sz="1400" b="1" smtClean="0">
                <a:solidFill>
                  <a:schemeClr val="tx1"/>
                </a:solidFill>
              </a:rPr>
              <a:t>7</a:t>
            </a:fld>
            <a:endParaRPr lang="en-US" sz="1400" b="1" dirty="0">
              <a:solidFill>
                <a:schemeClr val="tx1"/>
              </a:solidFill>
            </a:endParaRPr>
          </a:p>
        </p:txBody>
      </p:sp>
      <p:pic>
        <p:nvPicPr>
          <p:cNvPr id="2097172" name="Picture 10">
            <a:extLst>
              <a:ext uri="{FF2B5EF4-FFF2-40B4-BE49-F238E27FC236}">
                <a16:creationId xmlns:a16="http://schemas.microsoft.com/office/drawing/2014/main" id="{35AE910D-9F44-CAB7-8013-932DE5A525B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596880" y="20320"/>
            <a:ext cx="1430712" cy="1046481"/>
          </a:xfrm>
          <a:prstGeom prst="rect">
            <a:avLst/>
          </a:prstGeom>
        </p:spPr>
      </p:pic>
      <p:sp>
        <p:nvSpPr>
          <p:cNvPr id="1048660" name="TextBox 11">
            <a:extLst>
              <a:ext uri="{FF2B5EF4-FFF2-40B4-BE49-F238E27FC236}">
                <a16:creationId xmlns:a16="http://schemas.microsoft.com/office/drawing/2014/main" id="{5F6A0CC5-78AC-1053-6136-82AFEBF91CF4}"/>
              </a:ext>
            </a:extLst>
          </p:cNvPr>
          <p:cNvSpPr txBox="1"/>
          <p:nvPr/>
        </p:nvSpPr>
        <p:spPr>
          <a:xfrm>
            <a:off x="55420" y="1109344"/>
            <a:ext cx="350981" cy="5425440"/>
          </a:xfrm>
          <a:prstGeom prst="rect">
            <a:avLst/>
          </a:prstGeom>
          <a:solidFill>
            <a:schemeClr val="accent1"/>
          </a:solidFill>
          <a:ln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en-US" sz="3600" b="1" dirty="0" err="1">
                <a:solidFill>
                  <a:schemeClr val="bg1"/>
                </a:solidFill>
              </a:rPr>
              <a:t>BYSER</a:t>
            </a:r>
            <a:endParaRPr lang="en-US" sz="3600" b="1" dirty="0">
              <a:solidFill>
                <a:schemeClr val="bg1"/>
              </a:solidFill>
            </a:endParaRPr>
          </a:p>
          <a:p>
            <a:r>
              <a:rPr lang="en-US" sz="3600" b="1" dirty="0">
                <a:solidFill>
                  <a:schemeClr val="bg1"/>
                </a:solidFill>
              </a:rPr>
              <a:t>I</a:t>
            </a:r>
          </a:p>
          <a:p>
            <a:r>
              <a:rPr lang="en-US" sz="3600" b="1" dirty="0">
                <a:solidFill>
                  <a:schemeClr val="bg1"/>
                </a:solidFill>
              </a:rPr>
              <a:t>CC</a:t>
            </a:r>
            <a:endParaRPr lang="x-none" sz="3600" b="1" dirty="0">
              <a:solidFill>
                <a:schemeClr val="bg1"/>
              </a:solidFill>
            </a:endParaRPr>
          </a:p>
        </p:txBody>
      </p:sp>
      <p:sp>
        <p:nvSpPr>
          <p:cNvPr id="1048661" name="Title 1">
            <a:extLst>
              <a:ext uri="{FF2B5EF4-FFF2-40B4-BE49-F238E27FC236}">
                <a16:creationId xmlns:a16="http://schemas.microsoft.com/office/drawing/2014/main" id="{7E4D161C-B359-F71E-CDB6-0332CF5B8B39}"/>
              </a:ext>
            </a:extLst>
          </p:cNvPr>
          <p:cNvSpPr txBox="1"/>
          <p:nvPr/>
        </p:nvSpPr>
        <p:spPr>
          <a:xfrm>
            <a:off x="1788151" y="5270"/>
            <a:ext cx="8808729" cy="1020891"/>
          </a:xfrm>
          <a:prstGeom prst="rect">
            <a:avLst/>
          </a:prstGeom>
          <a:solidFill>
            <a:schemeClr val="accent1"/>
          </a:solidFill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600" b="1" dirty="0">
                <a:latin typeface="Arial Black" panose="020B0A04020102020204" pitchFamily="34" charset="0"/>
              </a:rPr>
              <a:t>RI HFs Reporting Rates Trend </a:t>
            </a:r>
          </a:p>
          <a:p>
            <a:pPr algn="ctr"/>
            <a:r>
              <a:rPr lang="en-US" sz="3600" b="1" dirty="0">
                <a:latin typeface="Arial Black" panose="020B0A04020102020204" pitchFamily="34" charset="0"/>
              </a:rPr>
              <a:t>(Wk. 24 – 44)</a:t>
            </a:r>
            <a:endParaRPr lang="en-US" sz="4800" b="1" dirty="0">
              <a:latin typeface="Arial Black" panose="020B0A0402010202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F979CF1-8997-FF95-682C-A2B0AA53E10F}"/>
              </a:ext>
            </a:extLst>
          </p:cNvPr>
          <p:cNvSpPr txBox="1"/>
          <p:nvPr/>
        </p:nvSpPr>
        <p:spPr>
          <a:xfrm>
            <a:off x="7450112" y="2875897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NG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5626EA38-3AD9-BF61-D2B9-DC7602779428}"/>
              </a:ext>
            </a:extLst>
          </p:cNvPr>
          <p:cNvSpPr/>
          <p:nvPr/>
        </p:nvSpPr>
        <p:spPr>
          <a:xfrm flipH="1">
            <a:off x="6159085" y="3950967"/>
            <a:ext cx="1458785" cy="53260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 b="1" dirty="0"/>
              <a:t>Server downtime </a:t>
            </a:r>
            <a:endParaRPr lang="en-GB" sz="1400" b="1" dirty="0"/>
          </a:p>
        </p:txBody>
      </p:sp>
      <p:graphicFrame>
        <p:nvGraphicFramePr>
          <p:cNvPr id="2" name="Chart 1">
            <a:extLst>
              <a:ext uri="{FF2B5EF4-FFF2-40B4-BE49-F238E27FC236}">
                <a16:creationId xmlns:a16="http://schemas.microsoft.com/office/drawing/2014/main" id="{7C4B4BB4-B6EE-6C04-AA42-F4CED8560E8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26733000"/>
              </p:ext>
            </p:extLst>
          </p:nvPr>
        </p:nvGraphicFramePr>
        <p:xfrm>
          <a:off x="595700" y="1109344"/>
          <a:ext cx="11540880" cy="54254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3" name="Arrow: Down 2">
            <a:extLst>
              <a:ext uri="{FF2B5EF4-FFF2-40B4-BE49-F238E27FC236}">
                <a16:creationId xmlns:a16="http://schemas.microsoft.com/office/drawing/2014/main" id="{BE4C4244-71BC-1FAE-A7CB-39FACC53E9E4}"/>
              </a:ext>
            </a:extLst>
          </p:cNvPr>
          <p:cNvSpPr/>
          <p:nvPr/>
        </p:nvSpPr>
        <p:spPr>
          <a:xfrm>
            <a:off x="7025640" y="3467728"/>
            <a:ext cx="45719" cy="365760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Arrow: Down 6">
            <a:extLst>
              <a:ext uri="{FF2B5EF4-FFF2-40B4-BE49-F238E27FC236}">
                <a16:creationId xmlns:a16="http://schemas.microsoft.com/office/drawing/2014/main" id="{8D91C226-275B-98DB-079F-B633D4405363}"/>
              </a:ext>
            </a:extLst>
          </p:cNvPr>
          <p:cNvSpPr/>
          <p:nvPr/>
        </p:nvSpPr>
        <p:spPr>
          <a:xfrm>
            <a:off x="9631680" y="2888442"/>
            <a:ext cx="45719" cy="365760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413118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69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8610600" y="6350173"/>
            <a:ext cx="2743200" cy="365125"/>
          </a:xfrm>
        </p:spPr>
        <p:txBody>
          <a:bodyPr/>
          <a:lstStyle/>
          <a:p>
            <a:fld id="{4FAB73BC-B049-4115-A692-8D63A059BFB8}" type="slidenum">
              <a:rPr lang="en-US" sz="1400" b="1" smtClean="0">
                <a:solidFill>
                  <a:schemeClr val="tx1"/>
                </a:solidFill>
              </a:rPr>
              <a:t>8</a:t>
            </a:fld>
            <a:endParaRPr lang="en-US" sz="1400" b="1" dirty="0">
              <a:solidFill>
                <a:schemeClr val="tx1"/>
              </a:solidFill>
            </a:endParaRPr>
          </a:p>
        </p:txBody>
      </p:sp>
      <p:sp>
        <p:nvSpPr>
          <p:cNvPr id="1048670" name="Title 1"/>
          <p:cNvSpPr txBox="1"/>
          <p:nvPr/>
        </p:nvSpPr>
        <p:spPr>
          <a:xfrm>
            <a:off x="1788149" y="53915"/>
            <a:ext cx="8808729" cy="953141"/>
          </a:xfrm>
          <a:prstGeom prst="rect">
            <a:avLst/>
          </a:prstGeom>
          <a:solidFill>
            <a:schemeClr val="accent1"/>
          </a:solidFill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600" b="1" dirty="0">
                <a:latin typeface="Arial Black" panose="020B0A04020102020204" pitchFamily="34" charset="0"/>
              </a:rPr>
              <a:t>RI HFs Reporting FS Planned /Conducted. WK 44</a:t>
            </a:r>
            <a:endParaRPr lang="en-US" sz="4800" b="1" dirty="0">
              <a:latin typeface="Arial Black" panose="020B0A04020102020204" pitchFamily="34" charset="0"/>
            </a:endParaRPr>
          </a:p>
        </p:txBody>
      </p:sp>
      <p:pic>
        <p:nvPicPr>
          <p:cNvPr id="2097174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596878" y="-14134"/>
            <a:ext cx="1430712" cy="1046481"/>
          </a:xfrm>
          <a:prstGeom prst="rect">
            <a:avLst/>
          </a:prstGeom>
        </p:spPr>
      </p:pic>
      <p:sp>
        <p:nvSpPr>
          <p:cNvPr id="1048671" name="TextBox 11"/>
          <p:cNvSpPr txBox="1"/>
          <p:nvPr/>
        </p:nvSpPr>
        <p:spPr>
          <a:xfrm>
            <a:off x="78902" y="1195534"/>
            <a:ext cx="371264" cy="5425440"/>
          </a:xfrm>
          <a:prstGeom prst="rect">
            <a:avLst/>
          </a:prstGeom>
          <a:solidFill>
            <a:schemeClr val="accent1"/>
          </a:solidFill>
          <a:ln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en-US" sz="3600" b="1" dirty="0" err="1">
                <a:solidFill>
                  <a:schemeClr val="bg1"/>
                </a:solidFill>
              </a:rPr>
              <a:t>BYSER</a:t>
            </a:r>
            <a:endParaRPr lang="en-US" sz="3600" b="1" dirty="0">
              <a:solidFill>
                <a:schemeClr val="bg1"/>
              </a:solidFill>
            </a:endParaRPr>
          </a:p>
          <a:p>
            <a:r>
              <a:rPr lang="en-US" sz="3600" b="1" dirty="0">
                <a:solidFill>
                  <a:schemeClr val="bg1"/>
                </a:solidFill>
              </a:rPr>
              <a:t>I</a:t>
            </a:r>
          </a:p>
          <a:p>
            <a:r>
              <a:rPr lang="en-US" sz="3600" b="1" dirty="0">
                <a:solidFill>
                  <a:schemeClr val="bg1"/>
                </a:solidFill>
              </a:rPr>
              <a:t>CC</a:t>
            </a:r>
            <a:endParaRPr lang="x-none" sz="3600" b="1" dirty="0">
              <a:solidFill>
                <a:schemeClr val="bg1"/>
              </a:solidFill>
            </a:endParaRPr>
          </a:p>
        </p:txBody>
      </p:sp>
      <p:pic>
        <p:nvPicPr>
          <p:cNvPr id="2097175" name="Picture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8667" y="33435"/>
            <a:ext cx="1699481" cy="951345"/>
          </a:xfrm>
          <a:prstGeom prst="rect">
            <a:avLst/>
          </a:prstGeom>
        </p:spPr>
      </p:pic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1B307CBA-33F7-D7B1-CEF0-A6346004631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32531052"/>
              </p:ext>
            </p:extLst>
          </p:nvPr>
        </p:nvGraphicFramePr>
        <p:xfrm>
          <a:off x="450165" y="1082040"/>
          <a:ext cx="2902635" cy="54254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400E96F3-72F9-E5A2-9B49-FACB89F3A1C6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72479338"/>
              </p:ext>
            </p:extLst>
          </p:nvPr>
        </p:nvGraphicFramePr>
        <p:xfrm>
          <a:off x="3352800" y="1082040"/>
          <a:ext cx="8674790" cy="53943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4F47779-20EA-1F6A-DE74-A034BF73517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2">
            <a:extLst>
              <a:ext uri="{FF2B5EF4-FFF2-40B4-BE49-F238E27FC236}">
                <a16:creationId xmlns:a16="http://schemas.microsoft.com/office/drawing/2014/main" id="{056AE8AB-A60A-9D1A-9789-84F8ACB4402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670" y="74816"/>
            <a:ext cx="1699481" cy="951345"/>
          </a:xfrm>
          <a:prstGeom prst="rect">
            <a:avLst/>
          </a:prstGeo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7E91C697-B6BE-C7BF-BA6C-0E0431DF340E}"/>
              </a:ext>
            </a:extLst>
          </p:cNvPr>
          <p:cNvSpPr txBox="1"/>
          <p:nvPr/>
        </p:nvSpPr>
        <p:spPr>
          <a:xfrm>
            <a:off x="1878904" y="74816"/>
            <a:ext cx="8617907" cy="951345"/>
          </a:xfrm>
          <a:prstGeom prst="rect">
            <a:avLst/>
          </a:prstGeom>
          <a:solidFill>
            <a:schemeClr val="accent1"/>
          </a:solidFill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200" b="1" dirty="0">
                <a:latin typeface="Arial Black" panose="020B0A04020102020204" pitchFamily="34" charset="0"/>
              </a:rPr>
              <a:t>Trend of FS Planned/ Conducted from WK 24 – 44</a:t>
            </a:r>
          </a:p>
        </p:txBody>
      </p:sp>
      <p:pic>
        <p:nvPicPr>
          <p:cNvPr id="5" name="Picture 10">
            <a:extLst>
              <a:ext uri="{FF2B5EF4-FFF2-40B4-BE49-F238E27FC236}">
                <a16:creationId xmlns:a16="http://schemas.microsoft.com/office/drawing/2014/main" id="{5D3DA228-4CDD-FE6A-6373-E7299D891F4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596880" y="20320"/>
            <a:ext cx="1430712" cy="1046481"/>
          </a:xfrm>
          <a:prstGeom prst="rect">
            <a:avLst/>
          </a:prstGeom>
        </p:spPr>
      </p:pic>
      <p:sp>
        <p:nvSpPr>
          <p:cNvPr id="6" name="TextBox 11">
            <a:extLst>
              <a:ext uri="{FF2B5EF4-FFF2-40B4-BE49-F238E27FC236}">
                <a16:creationId xmlns:a16="http://schemas.microsoft.com/office/drawing/2014/main" id="{22A6A2D9-2FB6-CAE6-E630-17816132882E}"/>
              </a:ext>
            </a:extLst>
          </p:cNvPr>
          <p:cNvSpPr txBox="1"/>
          <p:nvPr/>
        </p:nvSpPr>
        <p:spPr>
          <a:xfrm>
            <a:off x="55420" y="1066801"/>
            <a:ext cx="443344" cy="5425440"/>
          </a:xfrm>
          <a:prstGeom prst="rect">
            <a:avLst/>
          </a:prstGeom>
          <a:solidFill>
            <a:schemeClr val="accent1"/>
          </a:solidFill>
          <a:ln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en-US" sz="3600" b="1" dirty="0" err="1"/>
              <a:t>BYSER</a:t>
            </a:r>
            <a:endParaRPr lang="en-US" sz="3600" b="1" dirty="0"/>
          </a:p>
          <a:p>
            <a:r>
              <a:rPr lang="en-US" sz="3600" b="1" dirty="0"/>
              <a:t>I</a:t>
            </a:r>
          </a:p>
          <a:p>
            <a:r>
              <a:rPr lang="en-US" sz="3600" b="1" dirty="0"/>
              <a:t>CC</a:t>
            </a:r>
            <a:endParaRPr lang="x-none" sz="3600" b="1" dirty="0"/>
          </a:p>
        </p:txBody>
      </p:sp>
      <p:graphicFrame>
        <p:nvGraphicFramePr>
          <p:cNvPr id="7" name="Chart 6">
            <a:extLst>
              <a:ext uri="{FF2B5EF4-FFF2-40B4-BE49-F238E27FC236}">
                <a16:creationId xmlns:a16="http://schemas.microsoft.com/office/drawing/2014/main" id="{8623C649-7CAE-D654-E818-A9D1464EE2BC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24811903"/>
              </p:ext>
            </p:extLst>
          </p:nvPr>
        </p:nvGraphicFramePr>
        <p:xfrm>
          <a:off x="498764" y="1066800"/>
          <a:ext cx="11528828" cy="571638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8" name="Rectangle 7">
            <a:extLst>
              <a:ext uri="{FF2B5EF4-FFF2-40B4-BE49-F238E27FC236}">
                <a16:creationId xmlns:a16="http://schemas.microsoft.com/office/drawing/2014/main" id="{8F2BE3CD-420E-70D6-BDBE-C3A55917DA6A}"/>
              </a:ext>
            </a:extLst>
          </p:cNvPr>
          <p:cNvSpPr/>
          <p:nvPr/>
        </p:nvSpPr>
        <p:spPr>
          <a:xfrm flipH="1">
            <a:off x="4089012" y="4839105"/>
            <a:ext cx="1458810" cy="53259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 b="1" dirty="0"/>
              <a:t>Server downtime </a:t>
            </a:r>
            <a:endParaRPr lang="en-GB" sz="1400" b="1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98202774-A80C-C40C-28F3-EDF7C77FF626}"/>
              </a:ext>
            </a:extLst>
          </p:cNvPr>
          <p:cNvSpPr/>
          <p:nvPr/>
        </p:nvSpPr>
        <p:spPr>
          <a:xfrm flipH="1">
            <a:off x="6187857" y="4480283"/>
            <a:ext cx="1554959" cy="625117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 b="1" dirty="0"/>
              <a:t>Issues with the SMS Server provider (9MOBILE)</a:t>
            </a:r>
            <a:endParaRPr lang="en-GB" sz="1200" b="1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4D332D4-7DA1-051F-97CD-67D5C0C9E997}"/>
              </a:ext>
            </a:extLst>
          </p:cNvPr>
          <p:cNvSpPr/>
          <p:nvPr/>
        </p:nvSpPr>
        <p:spPr>
          <a:xfrm flipH="1">
            <a:off x="8686561" y="4167671"/>
            <a:ext cx="1554959" cy="62517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 b="1" dirty="0"/>
              <a:t>Server Downtime </a:t>
            </a:r>
            <a:endParaRPr lang="en-GB" sz="1200" b="1" dirty="0"/>
          </a:p>
        </p:txBody>
      </p:sp>
    </p:spTree>
    <p:extLst>
      <p:ext uri="{BB962C8B-B14F-4D97-AF65-F5344CB8AC3E}">
        <p14:creationId xmlns:p14="http://schemas.microsoft.com/office/powerpoint/2010/main" val="395297626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1791</TotalTime>
  <Words>1128</Words>
  <Application>Microsoft Office PowerPoint</Application>
  <PresentationFormat>Widescreen</PresentationFormat>
  <Paragraphs>418</Paragraphs>
  <Slides>22</Slides>
  <Notes>18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8" baseType="lpstr">
      <vt:lpstr>Arial</vt:lpstr>
      <vt:lpstr>Arial Black</vt:lpstr>
      <vt:lpstr>Calibri</vt:lpstr>
      <vt:lpstr>Calibri Light</vt:lpstr>
      <vt:lpstr>Wingdings</vt:lpstr>
      <vt:lpstr>Office Theme</vt:lpstr>
      <vt:lpstr>WEEK 44 2024 SMS REPORT  BY-SERICC DATA TEAM </vt:lpstr>
      <vt:lpstr>PowerPoint Presentation</vt:lpstr>
      <vt:lpstr>PowerPoint Presentation</vt:lpstr>
      <vt:lpstr>PowerPoint Presentation</vt:lpstr>
      <vt:lpstr>Key highlights on RI service delivery in WK 18</vt:lpstr>
      <vt:lpstr>Key highlights on RI service delivery in WK 18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HFs reporting wrong dose open for   WK 44</vt:lpstr>
      <vt:lpstr>PowerPoint Presentation</vt:lpstr>
      <vt:lpstr>PowerPoint Presentation</vt:lpstr>
      <vt:lpstr>RIHFs that did not report conduct of FS/OS for Wk 44</vt:lpstr>
      <vt:lpstr> KEY HIGHLIGHTS OF WK 43 REPORT</vt:lpstr>
      <vt:lpstr>PowerPoint Presentation</vt:lpstr>
      <vt:lpstr>PowerPoint Presentation</vt:lpstr>
      <vt:lpstr>THANK YOU FOR LISTENING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WEEK 26 2024 SMS REPORT  BY-SERICC DATA TEAM </dc:title>
  <dc:creator>USER</dc:creator>
  <cp:lastModifiedBy>Uche Onyeugbo</cp:lastModifiedBy>
  <cp:revision>105</cp:revision>
  <dcterms:created xsi:type="dcterms:W3CDTF">2024-07-02T01:46:12Z</dcterms:created>
  <dcterms:modified xsi:type="dcterms:W3CDTF">2024-11-05T10:10:12Z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5343f6df3eb24f2ba0f86ef412bf9590</vt:lpwstr>
  </property>
</Properties>
</file>