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69" r:id="rId2"/>
    <p:sldMasterId id="2147483697" r:id="rId3"/>
  </p:sldMasterIdLst>
  <p:notesMasterIdLst>
    <p:notesMasterId r:id="rId26"/>
  </p:notesMasterIdLst>
  <p:sldIdLst>
    <p:sldId id="258" r:id="rId4"/>
    <p:sldId id="411" r:id="rId5"/>
    <p:sldId id="623" r:id="rId6"/>
    <p:sldId id="704" r:id="rId7"/>
    <p:sldId id="930" r:id="rId8"/>
    <p:sldId id="928" r:id="rId9"/>
    <p:sldId id="955" r:id="rId10"/>
    <p:sldId id="781" r:id="rId11"/>
    <p:sldId id="944" r:id="rId12"/>
    <p:sldId id="946" r:id="rId13"/>
    <p:sldId id="947" r:id="rId14"/>
    <p:sldId id="948" r:id="rId15"/>
    <p:sldId id="949" r:id="rId16"/>
    <p:sldId id="950" r:id="rId17"/>
    <p:sldId id="952" r:id="rId18"/>
    <p:sldId id="958" r:id="rId19"/>
    <p:sldId id="665" r:id="rId20"/>
    <p:sldId id="729" r:id="rId21"/>
    <p:sldId id="777" r:id="rId22"/>
    <p:sldId id="780" r:id="rId23"/>
    <p:sldId id="917" r:id="rId24"/>
    <p:sldId id="736" r:id="rId25"/>
  </p:sldIdLst>
  <p:sldSz cx="1251585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dward" initials="E" lastIdx="94" clrIdx="0">
    <p:extLst>
      <p:ext uri="{19B8F6BF-5375-455C-9EA6-DF929625EA0E}">
        <p15:presenceInfo xmlns:p15="http://schemas.microsoft.com/office/powerpoint/2012/main" userId="Edward" providerId="None"/>
      </p:ext>
    </p:extLst>
  </p:cmAuthor>
  <p:cmAuthor id="2" name="Olasoji Fasogbon" initials="OF" lastIdx="38" clrIdx="1">
    <p:extLst>
      <p:ext uri="{19B8F6BF-5375-455C-9EA6-DF929625EA0E}">
        <p15:presenceInfo xmlns:p15="http://schemas.microsoft.com/office/powerpoint/2012/main" userId="S::ofasogbon@nfeltp.org::6d15ac34-9f30-4993-8502-b1073a6f3061" providerId="AD"/>
      </p:ext>
    </p:extLst>
  </p:cmAuthor>
  <p:cmAuthor id="3" name="Microsoft Office User" initials="MOU" lastIdx="2" clrIdx="2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4" name="Edward" initials="E [2]" lastIdx="2" clrIdx="3">
    <p:extLst>
      <p:ext uri="{19B8F6BF-5375-455C-9EA6-DF929625EA0E}">
        <p15:presenceInfo xmlns:p15="http://schemas.microsoft.com/office/powerpoint/2012/main" userId="86e91dff476a2f96" providerId="Windows Live"/>
      </p:ext>
    </p:extLst>
  </p:cmAuthor>
  <p:cmAuthor id="5" name="Abdulkadir  Usman" initials="AU" lastIdx="1" clrIdx="4">
    <p:extLst>
      <p:ext uri="{19B8F6BF-5375-455C-9EA6-DF929625EA0E}">
        <p15:presenceInfo xmlns:p15="http://schemas.microsoft.com/office/powerpoint/2012/main" userId="S::abdulkadir.usman@nphcda.com.ng::892aa167-4dfa-484a-9d0a-c0a994fb06e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B40"/>
    <a:srgbClr val="950002"/>
    <a:srgbClr val="385723"/>
    <a:srgbClr val="F2B800"/>
    <a:srgbClr val="00CC99"/>
    <a:srgbClr val="EEDBF9"/>
    <a:srgbClr val="2CE82C"/>
    <a:srgbClr val="C23442"/>
    <a:srgbClr val="293E1A"/>
    <a:srgbClr val="659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957" autoAdjust="0"/>
  </p:normalViewPr>
  <p:slideViewPr>
    <p:cSldViewPr snapToGrid="0">
      <p:cViewPr varScale="1">
        <p:scale>
          <a:sx n="66" d="100"/>
          <a:sy n="66" d="100"/>
        </p:scale>
        <p:origin x="604" y="-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microsoft.com/office/2016/11/relationships/changesInfo" Target="changesInfos/changesInfo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sudeigha Tebepah" userId="31f58a6ee364c711" providerId="LiveId" clId="{7ED06FFF-06CD-4E50-BCF7-3446517BEA79}"/>
    <pc:docChg chg="undo custSel delSld modSld">
      <pc:chgData name="Jesudeigha Tebepah" userId="31f58a6ee364c711" providerId="LiveId" clId="{7ED06FFF-06CD-4E50-BCF7-3446517BEA79}" dt="2024-09-20T15:48:39.832" v="1040" actId="20577"/>
      <pc:docMkLst>
        <pc:docMk/>
      </pc:docMkLst>
      <pc:sldChg chg="addSp delSp modSp mod">
        <pc:chgData name="Jesudeigha Tebepah" userId="31f58a6ee364c711" providerId="LiveId" clId="{7ED06FFF-06CD-4E50-BCF7-3446517BEA79}" dt="2024-09-20T14:31:11.307" v="48"/>
        <pc:sldMkLst>
          <pc:docMk/>
          <pc:sldMk cId="1643150446" sldId="729"/>
        </pc:sldMkLst>
        <pc:spChg chg="mod">
          <ac:chgData name="Jesudeigha Tebepah" userId="31f58a6ee364c711" providerId="LiveId" clId="{7ED06FFF-06CD-4E50-BCF7-3446517BEA79}" dt="2024-09-20T14:27:44.353" v="20" actId="20577"/>
          <ac:spMkLst>
            <pc:docMk/>
            <pc:sldMk cId="1643150446" sldId="729"/>
            <ac:spMk id="4" creationId="{DD645C48-2C65-0E44-8C87-E664147A1615}"/>
          </ac:spMkLst>
        </pc:spChg>
        <pc:graphicFrameChg chg="del">
          <ac:chgData name="Jesudeigha Tebepah" userId="31f58a6ee364c711" providerId="LiveId" clId="{7ED06FFF-06CD-4E50-BCF7-3446517BEA79}" dt="2024-09-20T14:27:51.273" v="21" actId="478"/>
          <ac:graphicFrameMkLst>
            <pc:docMk/>
            <pc:sldMk cId="1643150446" sldId="729"/>
            <ac:graphicFrameMk id="2" creationId="{D2DA0288-49B0-BD74-B141-AAEBC84FFBD7}"/>
          </ac:graphicFrameMkLst>
        </pc:graphicFrameChg>
        <pc:graphicFrameChg chg="add mod">
          <ac:chgData name="Jesudeigha Tebepah" userId="31f58a6ee364c711" providerId="LiveId" clId="{7ED06FFF-06CD-4E50-BCF7-3446517BEA79}" dt="2024-09-20T14:31:11.307" v="48"/>
          <ac:graphicFrameMkLst>
            <pc:docMk/>
            <pc:sldMk cId="1643150446" sldId="729"/>
            <ac:graphicFrameMk id="6" creationId="{CCEBD264-7AD4-3AD2-2CAD-562BC235F4D4}"/>
          </ac:graphicFrameMkLst>
        </pc:graphicFrameChg>
        <pc:graphicFrameChg chg="add mod">
          <ac:chgData name="Jesudeigha Tebepah" userId="31f58a6ee364c711" providerId="LiveId" clId="{7ED06FFF-06CD-4E50-BCF7-3446517BEA79}" dt="2024-09-20T14:29:44.086" v="39" actId="14100"/>
          <ac:graphicFrameMkLst>
            <pc:docMk/>
            <pc:sldMk cId="1643150446" sldId="729"/>
            <ac:graphicFrameMk id="7" creationId="{61A9D148-03D3-2F7F-1E62-4172276E2EA3}"/>
          </ac:graphicFrameMkLst>
        </pc:graphicFrameChg>
        <pc:graphicFrameChg chg="del">
          <ac:chgData name="Jesudeigha Tebepah" userId="31f58a6ee364c711" providerId="LiveId" clId="{7ED06FFF-06CD-4E50-BCF7-3446517BEA79}" dt="2024-09-20T14:28:46.627" v="29" actId="478"/>
          <ac:graphicFrameMkLst>
            <pc:docMk/>
            <pc:sldMk cId="1643150446" sldId="729"/>
            <ac:graphicFrameMk id="8" creationId="{61A9D148-03D3-2F7F-1E62-4172276E2EA3}"/>
          </ac:graphicFrameMkLst>
        </pc:graphicFrameChg>
        <pc:graphicFrameChg chg="del">
          <ac:chgData name="Jesudeigha Tebepah" userId="31f58a6ee364c711" providerId="LiveId" clId="{7ED06FFF-06CD-4E50-BCF7-3446517BEA79}" dt="2024-09-20T14:29:37.174" v="38" actId="478"/>
          <ac:graphicFrameMkLst>
            <pc:docMk/>
            <pc:sldMk cId="1643150446" sldId="729"/>
            <ac:graphicFrameMk id="9" creationId="{B04D6607-EE8F-0581-516C-D9E5C654C4A3}"/>
          </ac:graphicFrameMkLst>
        </pc:graphicFrameChg>
        <pc:graphicFrameChg chg="add mod">
          <ac:chgData name="Jesudeigha Tebepah" userId="31f58a6ee364c711" providerId="LiveId" clId="{7ED06FFF-06CD-4E50-BCF7-3446517BEA79}" dt="2024-09-20T14:30:30.428" v="47" actId="113"/>
          <ac:graphicFrameMkLst>
            <pc:docMk/>
            <pc:sldMk cId="1643150446" sldId="729"/>
            <ac:graphicFrameMk id="10" creationId="{B04D6607-EE8F-0581-516C-D9E5C654C4A3}"/>
          </ac:graphicFrameMkLst>
        </pc:graphicFrameChg>
      </pc:sldChg>
      <pc:sldChg chg="addSp delSp modSp mod">
        <pc:chgData name="Jesudeigha Tebepah" userId="31f58a6ee364c711" providerId="LiveId" clId="{7ED06FFF-06CD-4E50-BCF7-3446517BEA79}" dt="2024-09-20T14:34:56.578" v="87" actId="255"/>
        <pc:sldMkLst>
          <pc:docMk/>
          <pc:sldMk cId="198994037" sldId="777"/>
        </pc:sldMkLst>
        <pc:spChg chg="mod">
          <ac:chgData name="Jesudeigha Tebepah" userId="31f58a6ee364c711" providerId="LiveId" clId="{7ED06FFF-06CD-4E50-BCF7-3446517BEA79}" dt="2024-09-20T14:31:35.608" v="54" actId="20577"/>
          <ac:spMkLst>
            <pc:docMk/>
            <pc:sldMk cId="198994037" sldId="777"/>
            <ac:spMk id="4" creationId="{DD645C48-2C65-0E44-8C87-E664147A1615}"/>
          </ac:spMkLst>
        </pc:spChg>
        <pc:graphicFrameChg chg="del">
          <ac:chgData name="Jesudeigha Tebepah" userId="31f58a6ee364c711" providerId="LiveId" clId="{7ED06FFF-06CD-4E50-BCF7-3446517BEA79}" dt="2024-09-20T14:33:33.161" v="74" actId="478"/>
          <ac:graphicFrameMkLst>
            <pc:docMk/>
            <pc:sldMk cId="198994037" sldId="777"/>
            <ac:graphicFrameMk id="2" creationId="{DE30B06E-CC0D-4105-8BBC-6098580D5353}"/>
          </ac:graphicFrameMkLst>
        </pc:graphicFrameChg>
        <pc:graphicFrameChg chg="del">
          <ac:chgData name="Jesudeigha Tebepah" userId="31f58a6ee364c711" providerId="LiveId" clId="{7ED06FFF-06CD-4E50-BCF7-3446517BEA79}" dt="2024-09-20T14:32:28.828" v="65" actId="478"/>
          <ac:graphicFrameMkLst>
            <pc:docMk/>
            <pc:sldMk cId="198994037" sldId="777"/>
            <ac:graphicFrameMk id="5" creationId="{96E63535-D555-437A-BAB8-EE87A910E9D8}"/>
          </ac:graphicFrameMkLst>
        </pc:graphicFrameChg>
        <pc:graphicFrameChg chg="add mod">
          <ac:chgData name="Jesudeigha Tebepah" userId="31f58a6ee364c711" providerId="LiveId" clId="{7ED06FFF-06CD-4E50-BCF7-3446517BEA79}" dt="2024-09-20T14:32:23.051" v="64" actId="255"/>
          <ac:graphicFrameMkLst>
            <pc:docMk/>
            <pc:sldMk cId="198994037" sldId="777"/>
            <ac:graphicFrameMk id="6" creationId="{35D2881F-2918-CCA5-D616-C144C8804E66}"/>
          </ac:graphicFrameMkLst>
        </pc:graphicFrameChg>
        <pc:graphicFrameChg chg="del">
          <ac:chgData name="Jesudeigha Tebepah" userId="31f58a6ee364c711" providerId="LiveId" clId="{7ED06FFF-06CD-4E50-BCF7-3446517BEA79}" dt="2024-09-20T14:31:41.686" v="55" actId="478"/>
          <ac:graphicFrameMkLst>
            <pc:docMk/>
            <pc:sldMk cId="198994037" sldId="777"/>
            <ac:graphicFrameMk id="7" creationId="{35D2881F-2918-CCA5-D616-C144C8804E66}"/>
          </ac:graphicFrameMkLst>
        </pc:graphicFrameChg>
        <pc:graphicFrameChg chg="add mod">
          <ac:chgData name="Jesudeigha Tebepah" userId="31f58a6ee364c711" providerId="LiveId" clId="{7ED06FFF-06CD-4E50-BCF7-3446517BEA79}" dt="2024-09-20T14:33:27.150" v="73" actId="14100"/>
          <ac:graphicFrameMkLst>
            <pc:docMk/>
            <pc:sldMk cId="198994037" sldId="777"/>
            <ac:graphicFrameMk id="9" creationId="{96E63535-D555-437A-BAB8-EE87A910E9D8}"/>
          </ac:graphicFrameMkLst>
        </pc:graphicFrameChg>
        <pc:graphicFrameChg chg="add mod">
          <ac:chgData name="Jesudeigha Tebepah" userId="31f58a6ee364c711" providerId="LiveId" clId="{7ED06FFF-06CD-4E50-BCF7-3446517BEA79}" dt="2024-09-20T14:34:56.578" v="87" actId="255"/>
          <ac:graphicFrameMkLst>
            <pc:docMk/>
            <pc:sldMk cId="198994037" sldId="777"/>
            <ac:graphicFrameMk id="10" creationId="{DE30B06E-CC0D-4105-8BBC-6098580D5353}"/>
          </ac:graphicFrameMkLst>
        </pc:graphicFrameChg>
      </pc:sldChg>
      <pc:sldChg chg="modSp mod">
        <pc:chgData name="Jesudeigha Tebepah" userId="31f58a6ee364c711" providerId="LiveId" clId="{7ED06FFF-06CD-4E50-BCF7-3446517BEA79}" dt="2024-09-20T15:48:39.832" v="1040" actId="20577"/>
        <pc:sldMkLst>
          <pc:docMk/>
          <pc:sldMk cId="1027185128" sldId="780"/>
        </pc:sldMkLst>
        <pc:spChg chg="mod">
          <ac:chgData name="Jesudeigha Tebepah" userId="31f58a6ee364c711" providerId="LiveId" clId="{7ED06FFF-06CD-4E50-BCF7-3446517BEA79}" dt="2024-09-20T15:48:39.832" v="1040" actId="20577"/>
          <ac:spMkLst>
            <pc:docMk/>
            <pc:sldMk cId="1027185128" sldId="780"/>
            <ac:spMk id="6" creationId="{49878025-4792-475F-9066-CE316F040A85}"/>
          </ac:spMkLst>
        </pc:spChg>
      </pc:sldChg>
      <pc:sldChg chg="addSp delSp modSp mod">
        <pc:chgData name="Jesudeigha Tebepah" userId="31f58a6ee364c711" providerId="LiveId" clId="{7ED06FFF-06CD-4E50-BCF7-3446517BEA79}" dt="2024-09-20T13:59:27.637" v="14" actId="1582"/>
        <pc:sldMkLst>
          <pc:docMk/>
          <pc:sldMk cId="508199259" sldId="781"/>
        </pc:sldMkLst>
        <pc:spChg chg="mod">
          <ac:chgData name="Jesudeigha Tebepah" userId="31f58a6ee364c711" providerId="LiveId" clId="{7ED06FFF-06CD-4E50-BCF7-3446517BEA79}" dt="2024-09-20T13:56:42.346" v="5" actId="20577"/>
          <ac:spMkLst>
            <pc:docMk/>
            <pc:sldMk cId="508199259" sldId="781"/>
            <ac:spMk id="2" creationId="{7F58D354-B39F-B25B-85F7-0E22DAB24C79}"/>
          </ac:spMkLst>
        </pc:spChg>
        <pc:graphicFrameChg chg="del">
          <ac:chgData name="Jesudeigha Tebepah" userId="31f58a6ee364c711" providerId="LiveId" clId="{7ED06FFF-06CD-4E50-BCF7-3446517BEA79}" dt="2024-09-20T13:56:58.556" v="6" actId="478"/>
          <ac:graphicFrameMkLst>
            <pc:docMk/>
            <pc:sldMk cId="508199259" sldId="781"/>
            <ac:graphicFrameMk id="4" creationId="{EAACDCC6-8810-422D-6FFC-FB082CEAEA53}"/>
          </ac:graphicFrameMkLst>
        </pc:graphicFrameChg>
        <pc:graphicFrameChg chg="add mod">
          <ac:chgData name="Jesudeigha Tebepah" userId="31f58a6ee364c711" providerId="LiveId" clId="{7ED06FFF-06CD-4E50-BCF7-3446517BEA79}" dt="2024-09-20T13:59:27.637" v="14" actId="1582"/>
          <ac:graphicFrameMkLst>
            <pc:docMk/>
            <pc:sldMk cId="508199259" sldId="781"/>
            <ac:graphicFrameMk id="5" creationId="{EAACDCC6-8810-422D-6FFC-FB082CEAEA53}"/>
          </ac:graphicFrameMkLst>
        </pc:graphicFrameChg>
      </pc:sldChg>
      <pc:sldChg chg="modSp mod">
        <pc:chgData name="Jesudeigha Tebepah" userId="31f58a6ee364c711" providerId="LiveId" clId="{7ED06FFF-06CD-4E50-BCF7-3446517BEA79}" dt="2024-09-20T14:58:16.289" v="321" actId="2164"/>
        <pc:sldMkLst>
          <pc:docMk/>
          <pc:sldMk cId="971385490" sldId="944"/>
        </pc:sldMkLst>
        <pc:graphicFrameChg chg="modGraphic">
          <ac:chgData name="Jesudeigha Tebepah" userId="31f58a6ee364c711" providerId="LiveId" clId="{7ED06FFF-06CD-4E50-BCF7-3446517BEA79}" dt="2024-09-20T14:58:16.289" v="321" actId="2164"/>
          <ac:graphicFrameMkLst>
            <pc:docMk/>
            <pc:sldMk cId="971385490" sldId="944"/>
            <ac:graphicFrameMk id="8" creationId="{5F7AC896-808F-61ED-3E3D-641FBE82D8AE}"/>
          </ac:graphicFrameMkLst>
        </pc:graphicFrameChg>
      </pc:sldChg>
      <pc:sldChg chg="del">
        <pc:chgData name="Jesudeigha Tebepah" userId="31f58a6ee364c711" providerId="LiveId" clId="{7ED06FFF-06CD-4E50-BCF7-3446517BEA79}" dt="2024-09-20T14:59:11.842" v="322" actId="47"/>
        <pc:sldMkLst>
          <pc:docMk/>
          <pc:sldMk cId="3825553442" sldId="945"/>
        </pc:sldMkLst>
      </pc:sldChg>
      <pc:sldChg chg="modSp mod">
        <pc:chgData name="Jesudeigha Tebepah" userId="31f58a6ee364c711" providerId="LiveId" clId="{7ED06FFF-06CD-4E50-BCF7-3446517BEA79}" dt="2024-09-20T15:00:53.099" v="371" actId="20577"/>
        <pc:sldMkLst>
          <pc:docMk/>
          <pc:sldMk cId="4087807449" sldId="946"/>
        </pc:sldMkLst>
        <pc:graphicFrameChg chg="modGraphic">
          <ac:chgData name="Jesudeigha Tebepah" userId="31f58a6ee364c711" providerId="LiveId" clId="{7ED06FFF-06CD-4E50-BCF7-3446517BEA79}" dt="2024-09-20T15:00:53.099" v="371" actId="20577"/>
          <ac:graphicFrameMkLst>
            <pc:docMk/>
            <pc:sldMk cId="4087807449" sldId="946"/>
            <ac:graphicFrameMk id="8" creationId="{FE16E8C5-CD04-5F16-9B35-F1B2AB6C0A0E}"/>
          </ac:graphicFrameMkLst>
        </pc:graphicFrameChg>
      </pc:sldChg>
      <pc:sldChg chg="modSp mod">
        <pc:chgData name="Jesudeigha Tebepah" userId="31f58a6ee364c711" providerId="LiveId" clId="{7ED06FFF-06CD-4E50-BCF7-3446517BEA79}" dt="2024-09-20T15:03:01.675" v="454" actId="20577"/>
        <pc:sldMkLst>
          <pc:docMk/>
          <pc:sldMk cId="2311778031" sldId="947"/>
        </pc:sldMkLst>
        <pc:graphicFrameChg chg="modGraphic">
          <ac:chgData name="Jesudeigha Tebepah" userId="31f58a6ee364c711" providerId="LiveId" clId="{7ED06FFF-06CD-4E50-BCF7-3446517BEA79}" dt="2024-09-20T15:03:01.675" v="454" actId="20577"/>
          <ac:graphicFrameMkLst>
            <pc:docMk/>
            <pc:sldMk cId="2311778031" sldId="947"/>
            <ac:graphicFrameMk id="6" creationId="{E1C689EB-A382-9A12-2BB9-2638D0CAD94E}"/>
          </ac:graphicFrameMkLst>
        </pc:graphicFrameChg>
      </pc:sldChg>
      <pc:sldChg chg="modSp mod">
        <pc:chgData name="Jesudeigha Tebepah" userId="31f58a6ee364c711" providerId="LiveId" clId="{7ED06FFF-06CD-4E50-BCF7-3446517BEA79}" dt="2024-09-20T15:07:24" v="535" actId="20577"/>
        <pc:sldMkLst>
          <pc:docMk/>
          <pc:sldMk cId="2911023693" sldId="948"/>
        </pc:sldMkLst>
        <pc:graphicFrameChg chg="modGraphic">
          <ac:chgData name="Jesudeigha Tebepah" userId="31f58a6ee364c711" providerId="LiveId" clId="{7ED06FFF-06CD-4E50-BCF7-3446517BEA79}" dt="2024-09-20T15:07:24" v="535" actId="20577"/>
          <ac:graphicFrameMkLst>
            <pc:docMk/>
            <pc:sldMk cId="2911023693" sldId="948"/>
            <ac:graphicFrameMk id="7" creationId="{47A13B3C-7927-FBE1-E213-BF8EE40A644E}"/>
          </ac:graphicFrameMkLst>
        </pc:graphicFrameChg>
      </pc:sldChg>
      <pc:sldChg chg="modSp mod">
        <pc:chgData name="Jesudeigha Tebepah" userId="31f58a6ee364c711" providerId="LiveId" clId="{7ED06FFF-06CD-4E50-BCF7-3446517BEA79}" dt="2024-09-20T15:09:28.950" v="577" actId="20577"/>
        <pc:sldMkLst>
          <pc:docMk/>
          <pc:sldMk cId="1952309854" sldId="949"/>
        </pc:sldMkLst>
        <pc:graphicFrameChg chg="modGraphic">
          <ac:chgData name="Jesudeigha Tebepah" userId="31f58a6ee364c711" providerId="LiveId" clId="{7ED06FFF-06CD-4E50-BCF7-3446517BEA79}" dt="2024-09-20T15:09:28.950" v="577" actId="20577"/>
          <ac:graphicFrameMkLst>
            <pc:docMk/>
            <pc:sldMk cId="1952309854" sldId="949"/>
            <ac:graphicFrameMk id="6" creationId="{7BCEF101-2166-AB87-DDBE-1EFFC28CC865}"/>
          </ac:graphicFrameMkLst>
        </pc:graphicFrameChg>
      </pc:sldChg>
      <pc:sldChg chg="modSp mod">
        <pc:chgData name="Jesudeigha Tebepah" userId="31f58a6ee364c711" providerId="LiveId" clId="{7ED06FFF-06CD-4E50-BCF7-3446517BEA79}" dt="2024-09-20T15:18:24.830" v="630" actId="20577"/>
        <pc:sldMkLst>
          <pc:docMk/>
          <pc:sldMk cId="3150496556" sldId="950"/>
        </pc:sldMkLst>
        <pc:graphicFrameChg chg="mod modGraphic">
          <ac:chgData name="Jesudeigha Tebepah" userId="31f58a6ee364c711" providerId="LiveId" clId="{7ED06FFF-06CD-4E50-BCF7-3446517BEA79}" dt="2024-09-20T15:18:24.830" v="630" actId="20577"/>
          <ac:graphicFrameMkLst>
            <pc:docMk/>
            <pc:sldMk cId="3150496556" sldId="950"/>
            <ac:graphicFrameMk id="7" creationId="{226662DF-F237-C0EC-FF1C-AF1015F946B8}"/>
          </ac:graphicFrameMkLst>
        </pc:graphicFrameChg>
      </pc:sldChg>
      <pc:sldChg chg="modSp mod">
        <pc:chgData name="Jesudeigha Tebepah" userId="31f58a6ee364c711" providerId="LiveId" clId="{7ED06FFF-06CD-4E50-BCF7-3446517BEA79}" dt="2024-09-20T15:42:59.717" v="1013" actId="20577"/>
        <pc:sldMkLst>
          <pc:docMk/>
          <pc:sldMk cId="1358487598" sldId="952"/>
        </pc:sldMkLst>
        <pc:graphicFrameChg chg="mod modGraphic">
          <ac:chgData name="Jesudeigha Tebepah" userId="31f58a6ee364c711" providerId="LiveId" clId="{7ED06FFF-06CD-4E50-BCF7-3446517BEA79}" dt="2024-09-20T15:42:59.717" v="1013" actId="20577"/>
          <ac:graphicFrameMkLst>
            <pc:docMk/>
            <pc:sldMk cId="1358487598" sldId="952"/>
            <ac:graphicFrameMk id="7" creationId="{27CBAB7D-7320-3176-5FCC-0CE7DEDC977F}"/>
          </ac:graphicFrameMkLst>
        </pc:graphicFrameChg>
      </pc:sldChg>
      <pc:sldChg chg="modSp mod">
        <pc:chgData name="Jesudeigha Tebepah" userId="31f58a6ee364c711" providerId="LiveId" clId="{7ED06FFF-06CD-4E50-BCF7-3446517BEA79}" dt="2024-09-20T14:56:27.911" v="302" actId="20577"/>
        <pc:sldMkLst>
          <pc:docMk/>
          <pc:sldMk cId="119533309" sldId="955"/>
        </pc:sldMkLst>
        <pc:graphicFrameChg chg="mod modGraphic">
          <ac:chgData name="Jesudeigha Tebepah" userId="31f58a6ee364c711" providerId="LiveId" clId="{7ED06FFF-06CD-4E50-BCF7-3446517BEA79}" dt="2024-09-20T14:56:27.911" v="302" actId="20577"/>
          <ac:graphicFrameMkLst>
            <pc:docMk/>
            <pc:sldMk cId="119533309" sldId="955"/>
            <ac:graphicFrameMk id="8" creationId="{603152E6-B6F9-A681-10AF-7F40FA68DDB0}"/>
          </ac:graphicFrameMkLst>
        </pc:graphicFrameChg>
      </pc:sldChg>
      <pc:sldChg chg="modSp mod">
        <pc:chgData name="Jesudeigha Tebepah" userId="31f58a6ee364c711" providerId="LiveId" clId="{7ED06FFF-06CD-4E50-BCF7-3446517BEA79}" dt="2024-09-20T15:48:13.787" v="1018" actId="20577"/>
        <pc:sldMkLst>
          <pc:docMk/>
          <pc:sldMk cId="3279988996" sldId="958"/>
        </pc:sldMkLst>
        <pc:graphicFrameChg chg="mod modGraphic">
          <ac:chgData name="Jesudeigha Tebepah" userId="31f58a6ee364c711" providerId="LiveId" clId="{7ED06FFF-06CD-4E50-BCF7-3446517BEA79}" dt="2024-09-20T15:48:13.787" v="1018" actId="20577"/>
          <ac:graphicFrameMkLst>
            <pc:docMk/>
            <pc:sldMk cId="3279988996" sldId="958"/>
            <ac:graphicFrameMk id="6" creationId="{A5C602B9-E085-A506-26A0-1444A91492A9}"/>
          </ac:graphicFrameMkLst>
        </pc:graphicFrameChg>
      </pc:sldChg>
    </pc:docChg>
  </pc:docChgLst>
  <pc:docChgLst>
    <pc:chgData name="Jesudeigha Tebepah" userId="31f58a6ee364c711" providerId="LiveId" clId="{530D83FD-B5E6-4B74-A4C7-A5D0AEC31B99}"/>
    <pc:docChg chg="modSld">
      <pc:chgData name="Jesudeigha Tebepah" userId="31f58a6ee364c711" providerId="LiveId" clId="{530D83FD-B5E6-4B74-A4C7-A5D0AEC31B99}" dt="2024-09-23T07:30:20.439" v="146" actId="14100"/>
      <pc:docMkLst>
        <pc:docMk/>
      </pc:docMkLst>
      <pc:sldChg chg="modSp mod">
        <pc:chgData name="Jesudeigha Tebepah" userId="31f58a6ee364c711" providerId="LiveId" clId="{530D83FD-B5E6-4B74-A4C7-A5D0AEC31B99}" dt="2024-09-23T07:30:20.439" v="146" actId="14100"/>
        <pc:sldMkLst>
          <pc:docMk/>
          <pc:sldMk cId="0" sldId="917"/>
        </pc:sldMkLst>
        <pc:graphicFrameChg chg="mod modGraphic">
          <ac:chgData name="Jesudeigha Tebepah" userId="31f58a6ee364c711" providerId="LiveId" clId="{530D83FD-B5E6-4B74-A4C7-A5D0AEC31B99}" dt="2024-09-23T07:30:20.439" v="146" actId="14100"/>
          <ac:graphicFrameMkLst>
            <pc:docMk/>
            <pc:sldMk cId="0" sldId="917"/>
            <ac:graphicFrameMk id="4194308" creationId="{00000000-0000-0000-0000-000000000000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1f58a6ee364c711/Documents/SEMCHIC/SEMCHIC%20PRESENTATION%20DATA/August%202024%20Presentation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1f58a6ee364c711/Documents/SEMCHIC/SEMCHIC%20PRESENTATION%20DATA/August%202024%20Presentation%20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1f58a6ee364c711/Documents/SEMCHIC/SEMCHIC%20PRESENTATION%20DATA/August%202024%20Presentation%20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1f58a6ee364c711/Documents/SEMCHIC/SEMCHIC%20PRESENTATION%20DATA/August%202024%20Presentation%20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1f58a6ee364c711/Documents/SEMCHIC/SEMCHIC%20PRESENTATION%20DATA/August%202024%20Presentation%20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1f58a6ee364c711/Documents/SEMCHIC/SEMCHIC%20PRESENTATION%20DATA/August%202024%20Presentation%20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1f58a6ee364c711/Documents/SEMCHIC/SEMCHIC%20PRESENTATION%20DATA/August%202024%20Presentation%20Dat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1f58a6ee364c711/Documents/SEMCHIC/SEMCHIC%20PRESENTATION%20DATA/August%202024%20Presentation%20Data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https://d.docs.live.net/31f58a6ee364c711/Documents/SEMCHIC/SEMCHIC%20PRESENTATION%20DATA/August%202024%20Presentation%20Dat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8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NG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'Maternal Health Indicators'!$A$41</c:f>
              <c:strCache>
                <c:ptCount val="1"/>
                <c:pt idx="0">
                  <c:v>Bayelsa</c:v>
                </c:pt>
              </c:strCache>
            </c:strRef>
          </c:tx>
          <c:spPr>
            <a:ln w="381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NG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'Maternal Health Indicators'!$B$40:$I$40</c:f>
              <c:numCache>
                <c:formatCode>mmm\-yy</c:formatCode>
                <c:ptCount val="8"/>
                <c:pt idx="0">
                  <c:v>45292</c:v>
                </c:pt>
                <c:pt idx="1">
                  <c:v>45323</c:v>
                </c:pt>
                <c:pt idx="2">
                  <c:v>45352</c:v>
                </c:pt>
                <c:pt idx="3">
                  <c:v>45383</c:v>
                </c:pt>
                <c:pt idx="4">
                  <c:v>45413</c:v>
                </c:pt>
                <c:pt idx="5">
                  <c:v>45444</c:v>
                </c:pt>
                <c:pt idx="6">
                  <c:v>45474</c:v>
                </c:pt>
                <c:pt idx="7">
                  <c:v>45505</c:v>
                </c:pt>
              </c:numCache>
            </c:numRef>
          </c:cat>
          <c:val>
            <c:numRef>
              <c:f>'Maternal Health Indicators'!$B$41:$I$41</c:f>
              <c:numCache>
                <c:formatCode>0</c:formatCode>
                <c:ptCount val="8"/>
                <c:pt idx="0">
                  <c:v>85.9</c:v>
                </c:pt>
                <c:pt idx="1">
                  <c:v>92.4</c:v>
                </c:pt>
                <c:pt idx="2">
                  <c:v>88.6</c:v>
                </c:pt>
                <c:pt idx="3">
                  <c:v>95.2</c:v>
                </c:pt>
                <c:pt idx="4">
                  <c:v>98.5</c:v>
                </c:pt>
                <c:pt idx="5">
                  <c:v>98.2</c:v>
                </c:pt>
                <c:pt idx="6">
                  <c:v>95.2</c:v>
                </c:pt>
                <c:pt idx="7">
                  <c:v>97.7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DCF-4292-9D64-84C92FB369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47926848"/>
        <c:axId val="947932608"/>
      </c:lineChart>
      <c:dateAx>
        <c:axId val="94792684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NG"/>
          </a:p>
        </c:txPr>
        <c:crossAx val="947932608"/>
        <c:crosses val="autoZero"/>
        <c:auto val="1"/>
        <c:lblOffset val="100"/>
        <c:baseTimeUnit val="months"/>
      </c:dateAx>
      <c:valAx>
        <c:axId val="947932608"/>
        <c:scaling>
          <c:orientation val="minMax"/>
        </c:scaling>
        <c:delete val="1"/>
        <c:axPos val="l"/>
        <c:numFmt formatCode="0" sourceLinked="1"/>
        <c:majorTickMark val="none"/>
        <c:minorTickMark val="none"/>
        <c:tickLblPos val="nextTo"/>
        <c:crossAx val="9479268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400" b="1">
          <a:solidFill>
            <a:sysClr val="windowText" lastClr="000000"/>
          </a:solidFill>
        </a:defRPr>
      </a:pPr>
      <a:endParaRPr lang="en-NG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NG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'Maternal Health Indicators'!$A$53</c:f>
              <c:strCache>
                <c:ptCount val="1"/>
                <c:pt idx="0">
                  <c:v>Bayelsa</c:v>
                </c:pt>
              </c:strCache>
            </c:strRef>
          </c:tx>
          <c:spPr>
            <a:ln w="381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NG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'Maternal Health Indicators'!$B$52:$I$52</c:f>
              <c:numCache>
                <c:formatCode>mmm\-yy</c:formatCode>
                <c:ptCount val="8"/>
                <c:pt idx="0">
                  <c:v>45292</c:v>
                </c:pt>
                <c:pt idx="1">
                  <c:v>45323</c:v>
                </c:pt>
                <c:pt idx="2">
                  <c:v>45352</c:v>
                </c:pt>
                <c:pt idx="3">
                  <c:v>45383</c:v>
                </c:pt>
                <c:pt idx="4">
                  <c:v>45413</c:v>
                </c:pt>
                <c:pt idx="5">
                  <c:v>45444</c:v>
                </c:pt>
                <c:pt idx="6">
                  <c:v>45474</c:v>
                </c:pt>
                <c:pt idx="7">
                  <c:v>45505</c:v>
                </c:pt>
              </c:numCache>
            </c:numRef>
          </c:cat>
          <c:val>
            <c:numRef>
              <c:f>'Maternal Health Indicators'!$B$53:$I$53</c:f>
              <c:numCache>
                <c:formatCode>0</c:formatCode>
                <c:ptCount val="8"/>
                <c:pt idx="0">
                  <c:v>54</c:v>
                </c:pt>
                <c:pt idx="1">
                  <c:v>66.099999999999994</c:v>
                </c:pt>
                <c:pt idx="2">
                  <c:v>79.7</c:v>
                </c:pt>
                <c:pt idx="3">
                  <c:v>72.3</c:v>
                </c:pt>
                <c:pt idx="4">
                  <c:v>78.099999999999994</c:v>
                </c:pt>
                <c:pt idx="5">
                  <c:v>78.400000000000006</c:v>
                </c:pt>
                <c:pt idx="6">
                  <c:v>76.599999999999994</c:v>
                </c:pt>
                <c:pt idx="7">
                  <c:v>79.900000000000006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87D-41A6-A90F-5CDD47A858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189574864"/>
        <c:axId val="1189553744"/>
      </c:lineChart>
      <c:dateAx>
        <c:axId val="1189574864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NG"/>
          </a:p>
        </c:txPr>
        <c:crossAx val="1189553744"/>
        <c:crosses val="autoZero"/>
        <c:auto val="1"/>
        <c:lblOffset val="100"/>
        <c:baseTimeUnit val="months"/>
      </c:dateAx>
      <c:valAx>
        <c:axId val="1189553744"/>
        <c:scaling>
          <c:orientation val="minMax"/>
          <c:max val="100"/>
        </c:scaling>
        <c:delete val="1"/>
        <c:axPos val="l"/>
        <c:numFmt formatCode="0" sourceLinked="1"/>
        <c:majorTickMark val="none"/>
        <c:minorTickMark val="none"/>
        <c:tickLblPos val="nextTo"/>
        <c:crossAx val="1189574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ysClr val="windowText" lastClr="000000"/>
          </a:solidFill>
        </a:defRPr>
      </a:pPr>
      <a:endParaRPr lang="en-NG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0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ANC Coverage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NG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'Maternal Health Indicators'!$A$3</c:f>
              <c:strCache>
                <c:ptCount val="1"/>
                <c:pt idx="0">
                  <c:v>ANC1</c:v>
                </c:pt>
              </c:strCache>
            </c:strRef>
          </c:tx>
          <c:spPr>
            <a:ln w="381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NG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'Maternal Health Indicators'!$B$2:$I$2</c:f>
              <c:numCache>
                <c:formatCode>mmm\-yy</c:formatCode>
                <c:ptCount val="8"/>
                <c:pt idx="0">
                  <c:v>45292</c:v>
                </c:pt>
                <c:pt idx="1">
                  <c:v>45323</c:v>
                </c:pt>
                <c:pt idx="2">
                  <c:v>45352</c:v>
                </c:pt>
                <c:pt idx="3">
                  <c:v>45383</c:v>
                </c:pt>
                <c:pt idx="4">
                  <c:v>45413</c:v>
                </c:pt>
                <c:pt idx="5">
                  <c:v>45444</c:v>
                </c:pt>
                <c:pt idx="6">
                  <c:v>45474</c:v>
                </c:pt>
                <c:pt idx="7">
                  <c:v>45505</c:v>
                </c:pt>
              </c:numCache>
            </c:numRef>
          </c:cat>
          <c:val>
            <c:numRef>
              <c:f>'Maternal Health Indicators'!$B$3:$I$3</c:f>
              <c:numCache>
                <c:formatCode>0</c:formatCode>
                <c:ptCount val="8"/>
                <c:pt idx="0">
                  <c:v>13.6</c:v>
                </c:pt>
                <c:pt idx="1">
                  <c:v>13.3</c:v>
                </c:pt>
                <c:pt idx="2">
                  <c:v>13.1</c:v>
                </c:pt>
                <c:pt idx="3">
                  <c:v>11.9</c:v>
                </c:pt>
                <c:pt idx="4">
                  <c:v>11.8</c:v>
                </c:pt>
                <c:pt idx="5">
                  <c:v>12.2</c:v>
                </c:pt>
                <c:pt idx="6">
                  <c:v>12.4</c:v>
                </c:pt>
                <c:pt idx="7">
                  <c:v>11.9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4D9-4C50-9980-272ED65B602F}"/>
            </c:ext>
          </c:extLst>
        </c:ser>
        <c:ser>
          <c:idx val="1"/>
          <c:order val="1"/>
          <c:tx>
            <c:strRef>
              <c:f>'Maternal Health Indicators'!$A$4</c:f>
              <c:strCache>
                <c:ptCount val="1"/>
                <c:pt idx="0">
                  <c:v>ANC4</c:v>
                </c:pt>
              </c:strCache>
            </c:strRef>
          </c:tx>
          <c:spPr>
            <a:ln w="3810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NG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'Maternal Health Indicators'!$B$2:$I$2</c:f>
              <c:numCache>
                <c:formatCode>mmm\-yy</c:formatCode>
                <c:ptCount val="8"/>
                <c:pt idx="0">
                  <c:v>45292</c:v>
                </c:pt>
                <c:pt idx="1">
                  <c:v>45323</c:v>
                </c:pt>
                <c:pt idx="2">
                  <c:v>45352</c:v>
                </c:pt>
                <c:pt idx="3">
                  <c:v>45383</c:v>
                </c:pt>
                <c:pt idx="4">
                  <c:v>45413</c:v>
                </c:pt>
                <c:pt idx="5">
                  <c:v>45444</c:v>
                </c:pt>
                <c:pt idx="6">
                  <c:v>45474</c:v>
                </c:pt>
                <c:pt idx="7">
                  <c:v>45505</c:v>
                </c:pt>
              </c:numCache>
            </c:numRef>
          </c:cat>
          <c:val>
            <c:numRef>
              <c:f>'Maternal Health Indicators'!$B$4:$I$4</c:f>
              <c:numCache>
                <c:formatCode>0</c:formatCode>
                <c:ptCount val="8"/>
                <c:pt idx="0">
                  <c:v>6.3</c:v>
                </c:pt>
                <c:pt idx="1">
                  <c:v>6.9</c:v>
                </c:pt>
                <c:pt idx="2">
                  <c:v>6.6</c:v>
                </c:pt>
                <c:pt idx="3">
                  <c:v>8.1</c:v>
                </c:pt>
                <c:pt idx="4">
                  <c:v>7.2</c:v>
                </c:pt>
                <c:pt idx="5">
                  <c:v>7.7</c:v>
                </c:pt>
                <c:pt idx="6">
                  <c:v>7.3</c:v>
                </c:pt>
                <c:pt idx="7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4D9-4C50-9980-272ED65B602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51797520"/>
        <c:axId val="651801360"/>
      </c:lineChart>
      <c:dateAx>
        <c:axId val="65179752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NG"/>
          </a:p>
        </c:txPr>
        <c:crossAx val="651801360"/>
        <c:crosses val="autoZero"/>
        <c:auto val="1"/>
        <c:lblOffset val="100"/>
        <c:baseTimeUnit val="months"/>
      </c:dateAx>
      <c:valAx>
        <c:axId val="651801360"/>
        <c:scaling>
          <c:orientation val="minMax"/>
          <c:max val="100"/>
        </c:scaling>
        <c:delete val="1"/>
        <c:axPos val="l"/>
        <c:numFmt formatCode="0" sourceLinked="1"/>
        <c:majorTickMark val="none"/>
        <c:minorTickMark val="none"/>
        <c:tickLblPos val="nextTo"/>
        <c:crossAx val="6517975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906649168853891"/>
          <c:y val="0.21217228054826476"/>
          <c:w val="0.47202874658410776"/>
          <c:h val="0.2151214787991073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NG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en-NG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dirty="0"/>
              <a:t>% of children 6-59 months that received Vitamin A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NG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'CHILD HEALTH INDICATORS'!$A$11</c:f>
              <c:strCache>
                <c:ptCount val="1"/>
                <c:pt idx="0">
                  <c:v>Bayelsa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NG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'CHILD HEALTH INDICATORS'!$B$2:$I$2</c:f>
              <c:numCache>
                <c:formatCode>mmm\-yy</c:formatCode>
                <c:ptCount val="8"/>
                <c:pt idx="0">
                  <c:v>45292</c:v>
                </c:pt>
                <c:pt idx="1">
                  <c:v>45323</c:v>
                </c:pt>
                <c:pt idx="2">
                  <c:v>45352</c:v>
                </c:pt>
                <c:pt idx="3">
                  <c:v>45383</c:v>
                </c:pt>
                <c:pt idx="4">
                  <c:v>45413</c:v>
                </c:pt>
                <c:pt idx="5">
                  <c:v>45444</c:v>
                </c:pt>
                <c:pt idx="6">
                  <c:v>45474</c:v>
                </c:pt>
                <c:pt idx="7">
                  <c:v>45505</c:v>
                </c:pt>
              </c:numCache>
            </c:numRef>
          </c:cat>
          <c:val>
            <c:numRef>
              <c:f>'CHILD HEALTH INDICATORS'!$B$11:$I$11</c:f>
              <c:numCache>
                <c:formatCode>0</c:formatCode>
                <c:ptCount val="8"/>
                <c:pt idx="0">
                  <c:v>2.6</c:v>
                </c:pt>
                <c:pt idx="1">
                  <c:v>2.4</c:v>
                </c:pt>
                <c:pt idx="2">
                  <c:v>2.2999999999999998</c:v>
                </c:pt>
                <c:pt idx="3">
                  <c:v>2.8</c:v>
                </c:pt>
                <c:pt idx="4">
                  <c:v>3</c:v>
                </c:pt>
                <c:pt idx="5">
                  <c:v>58.1</c:v>
                </c:pt>
                <c:pt idx="6">
                  <c:v>3.8</c:v>
                </c:pt>
                <c:pt idx="7">
                  <c:v>3.2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101-40DA-A4E8-49E5B5CA34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44376767"/>
        <c:axId val="944374367"/>
      </c:lineChart>
      <c:dateAx>
        <c:axId val="944376767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NG"/>
          </a:p>
        </c:txPr>
        <c:crossAx val="944374367"/>
        <c:crosses val="autoZero"/>
        <c:auto val="1"/>
        <c:lblOffset val="100"/>
        <c:baseTimeUnit val="months"/>
      </c:dateAx>
      <c:valAx>
        <c:axId val="944374367"/>
        <c:scaling>
          <c:orientation val="minMax"/>
          <c:max val="100"/>
        </c:scaling>
        <c:delete val="1"/>
        <c:axPos val="l"/>
        <c:numFmt formatCode="0" sourceLinked="1"/>
        <c:majorTickMark val="none"/>
        <c:minorTickMark val="none"/>
        <c:tickLblPos val="nextTo"/>
        <c:crossAx val="9443767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bg1">
          <a:lumMod val="50000"/>
        </a:schemeClr>
      </a:solidFill>
    </a:ln>
    <a:effectLst/>
  </c:spPr>
  <c:txPr>
    <a:bodyPr/>
    <a:lstStyle/>
    <a:p>
      <a:pPr>
        <a:defRPr sz="2000" b="1">
          <a:solidFill>
            <a:sysClr val="windowText" lastClr="000000"/>
          </a:solidFill>
        </a:defRPr>
      </a:pPr>
      <a:endParaRPr lang="en-NG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% of infants under six months exclusively breastfed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NG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'CHILD HEALTH INDICATORS'!$A$23</c:f>
              <c:strCache>
                <c:ptCount val="1"/>
                <c:pt idx="0">
                  <c:v>Bayelsa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NG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'CHILD HEALTH INDICATORS'!$B$14:$I$14</c:f>
              <c:numCache>
                <c:formatCode>mmm\-yy</c:formatCode>
                <c:ptCount val="8"/>
                <c:pt idx="0">
                  <c:v>45292</c:v>
                </c:pt>
                <c:pt idx="1">
                  <c:v>45323</c:v>
                </c:pt>
                <c:pt idx="2">
                  <c:v>45352</c:v>
                </c:pt>
                <c:pt idx="3">
                  <c:v>45383</c:v>
                </c:pt>
                <c:pt idx="4">
                  <c:v>45413</c:v>
                </c:pt>
                <c:pt idx="5">
                  <c:v>45444</c:v>
                </c:pt>
                <c:pt idx="6">
                  <c:v>45474</c:v>
                </c:pt>
                <c:pt idx="7">
                  <c:v>45505</c:v>
                </c:pt>
              </c:numCache>
            </c:numRef>
          </c:cat>
          <c:val>
            <c:numRef>
              <c:f>'CHILD HEALTH INDICATORS'!$B$23:$I$23</c:f>
              <c:numCache>
                <c:formatCode>0</c:formatCode>
                <c:ptCount val="8"/>
                <c:pt idx="0" formatCode="General">
                  <c:v>4</c:v>
                </c:pt>
                <c:pt idx="1">
                  <c:v>4.2</c:v>
                </c:pt>
                <c:pt idx="2">
                  <c:v>4.7</c:v>
                </c:pt>
                <c:pt idx="3">
                  <c:v>4.4000000000000004</c:v>
                </c:pt>
                <c:pt idx="4">
                  <c:v>4.9000000000000004</c:v>
                </c:pt>
                <c:pt idx="5">
                  <c:v>10.1</c:v>
                </c:pt>
                <c:pt idx="6">
                  <c:v>5.3</c:v>
                </c:pt>
                <c:pt idx="7">
                  <c:v>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D29-4E11-AD12-EBA809ED8F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373968880"/>
        <c:axId val="1373969360"/>
      </c:lineChart>
      <c:dateAx>
        <c:axId val="137396888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NG"/>
          </a:p>
        </c:txPr>
        <c:crossAx val="1373969360"/>
        <c:crosses val="autoZero"/>
        <c:auto val="1"/>
        <c:lblOffset val="100"/>
        <c:baseTimeUnit val="months"/>
      </c:dateAx>
      <c:valAx>
        <c:axId val="1373969360"/>
        <c:scaling>
          <c:orientation val="minMax"/>
          <c:max val="100"/>
        </c:scaling>
        <c:delete val="1"/>
        <c:axPos val="l"/>
        <c:numFmt formatCode="General" sourceLinked="1"/>
        <c:majorTickMark val="none"/>
        <c:minorTickMark val="none"/>
        <c:tickLblPos val="nextTo"/>
        <c:crossAx val="13739688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chemeClr val="bg1">
          <a:lumMod val="50000"/>
        </a:schemeClr>
      </a:solidFill>
    </a:ln>
    <a:effectLst/>
  </c:spPr>
  <c:txPr>
    <a:bodyPr/>
    <a:lstStyle/>
    <a:p>
      <a:pPr>
        <a:defRPr sz="2000" b="1">
          <a:solidFill>
            <a:schemeClr val="tx1"/>
          </a:solidFill>
        </a:defRPr>
      </a:pPr>
      <a:endParaRPr lang="en-NG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Children 12-59months given deworming medication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NG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'CHILD HEALTH INDICATORS'!$A$35</c:f>
              <c:strCache>
                <c:ptCount val="1"/>
                <c:pt idx="0">
                  <c:v>Bayelsa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NG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'CHILD HEALTH INDICATORS'!$B$26:$I$26</c:f>
              <c:numCache>
                <c:formatCode>mmm\-yy</c:formatCode>
                <c:ptCount val="8"/>
                <c:pt idx="0">
                  <c:v>45292</c:v>
                </c:pt>
                <c:pt idx="1">
                  <c:v>45323</c:v>
                </c:pt>
                <c:pt idx="2">
                  <c:v>45352</c:v>
                </c:pt>
                <c:pt idx="3">
                  <c:v>45383</c:v>
                </c:pt>
                <c:pt idx="4">
                  <c:v>45413</c:v>
                </c:pt>
                <c:pt idx="5">
                  <c:v>45444</c:v>
                </c:pt>
                <c:pt idx="6">
                  <c:v>45474</c:v>
                </c:pt>
                <c:pt idx="7">
                  <c:v>45505</c:v>
                </c:pt>
              </c:numCache>
            </c:numRef>
          </c:cat>
          <c:val>
            <c:numRef>
              <c:f>'CHILD HEALTH INDICATORS'!$B$35:$I$35</c:f>
              <c:numCache>
                <c:formatCode>0</c:formatCode>
                <c:ptCount val="8"/>
                <c:pt idx="0">
                  <c:v>1.9</c:v>
                </c:pt>
                <c:pt idx="1">
                  <c:v>1.8</c:v>
                </c:pt>
                <c:pt idx="2">
                  <c:v>2</c:v>
                </c:pt>
                <c:pt idx="3">
                  <c:v>2.2999999999999998</c:v>
                </c:pt>
                <c:pt idx="4">
                  <c:v>2.6</c:v>
                </c:pt>
                <c:pt idx="5">
                  <c:v>36.5</c:v>
                </c:pt>
                <c:pt idx="6">
                  <c:v>3.4</c:v>
                </c:pt>
                <c:pt idx="7">
                  <c:v>2.2999999999999998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9C4-4D7B-BDF0-238D287EC2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950638192"/>
        <c:axId val="950640592"/>
      </c:lineChart>
      <c:dateAx>
        <c:axId val="950638192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NG"/>
          </a:p>
        </c:txPr>
        <c:crossAx val="950640592"/>
        <c:crosses val="autoZero"/>
        <c:auto val="1"/>
        <c:lblOffset val="100"/>
        <c:baseTimeUnit val="months"/>
      </c:dateAx>
      <c:valAx>
        <c:axId val="950640592"/>
        <c:scaling>
          <c:orientation val="minMax"/>
          <c:max val="100"/>
        </c:scaling>
        <c:delete val="1"/>
        <c:axPos val="l"/>
        <c:numFmt formatCode="0" sourceLinked="1"/>
        <c:majorTickMark val="none"/>
        <c:minorTickMark val="none"/>
        <c:tickLblPos val="nextTo"/>
        <c:crossAx val="9506381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 b="1">
          <a:solidFill>
            <a:sysClr val="windowText" lastClr="000000"/>
          </a:solidFill>
        </a:defRPr>
      </a:pPr>
      <a:endParaRPr lang="en-NG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% of children 6-59 months that received Vitamin A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NG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'CHILD HEALTH INDICATORS'!$I$2</c:f>
              <c:strCache>
                <c:ptCount val="1"/>
                <c:pt idx="0">
                  <c:v>Aug-24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N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'CHILD HEALTH INDICATORS'!$A$3:$A$10</c:f>
              <c:strCache>
                <c:ptCount val="8"/>
                <c:pt idx="0">
                  <c:v>SILGA</c:v>
                </c:pt>
                <c:pt idx="1">
                  <c:v>Ogbia</c:v>
                </c:pt>
                <c:pt idx="2">
                  <c:v>Ekeremor</c:v>
                </c:pt>
                <c:pt idx="3">
                  <c:v>Sagbama</c:v>
                </c:pt>
                <c:pt idx="4">
                  <c:v>Yenagoa</c:v>
                </c:pt>
                <c:pt idx="5">
                  <c:v>KOLGA</c:v>
                </c:pt>
                <c:pt idx="6">
                  <c:v>Nembe</c:v>
                </c:pt>
                <c:pt idx="7">
                  <c:v>Brass</c:v>
                </c:pt>
              </c:strCache>
            </c:strRef>
          </c:cat>
          <c:val>
            <c:numRef>
              <c:f>'CHILD HEALTH INDICATORS'!$I$3:$I$10</c:f>
              <c:numCache>
                <c:formatCode>0</c:formatCode>
                <c:ptCount val="8"/>
                <c:pt idx="0">
                  <c:v>2.4</c:v>
                </c:pt>
                <c:pt idx="1">
                  <c:v>2.6</c:v>
                </c:pt>
                <c:pt idx="2">
                  <c:v>2.9</c:v>
                </c:pt>
                <c:pt idx="3">
                  <c:v>3</c:v>
                </c:pt>
                <c:pt idx="4">
                  <c:v>3</c:v>
                </c:pt>
                <c:pt idx="5">
                  <c:v>3.5</c:v>
                </c:pt>
                <c:pt idx="6">
                  <c:v>4.2</c:v>
                </c:pt>
                <c:pt idx="7">
                  <c:v>5.3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29-4F30-85E9-B298086356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373950640"/>
        <c:axId val="1373954960"/>
      </c:barChart>
      <c:catAx>
        <c:axId val="13739506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NG"/>
          </a:p>
        </c:txPr>
        <c:crossAx val="1373954960"/>
        <c:crosses val="autoZero"/>
        <c:auto val="1"/>
        <c:lblAlgn val="ctr"/>
        <c:lblOffset val="100"/>
        <c:noMultiLvlLbl val="0"/>
      </c:catAx>
      <c:valAx>
        <c:axId val="1373954960"/>
        <c:scaling>
          <c:orientation val="minMax"/>
          <c:max val="280"/>
        </c:scaling>
        <c:delete val="1"/>
        <c:axPos val="b"/>
        <c:numFmt formatCode="0" sourceLinked="1"/>
        <c:majorTickMark val="none"/>
        <c:minorTickMark val="none"/>
        <c:tickLblPos val="nextTo"/>
        <c:crossAx val="1373950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50000"/>
        </a:schemeClr>
      </a:solidFill>
    </a:ln>
    <a:effectLst/>
  </c:spPr>
  <c:txPr>
    <a:bodyPr/>
    <a:lstStyle/>
    <a:p>
      <a:pPr>
        <a:defRPr sz="2000" b="1">
          <a:solidFill>
            <a:sysClr val="windowText" lastClr="000000"/>
          </a:solidFill>
        </a:defRPr>
      </a:pPr>
      <a:endParaRPr lang="en-NG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% of infants under six months exclusively breastfed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NG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'CHILD HEALTH INDICATORS'!$I$14</c:f>
              <c:strCache>
                <c:ptCount val="1"/>
                <c:pt idx="0">
                  <c:v>Aug-24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N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'CHILD HEALTH INDICATORS'!$A$15:$A$22</c:f>
              <c:strCache>
                <c:ptCount val="8"/>
                <c:pt idx="0">
                  <c:v>Ekeremor</c:v>
                </c:pt>
                <c:pt idx="1">
                  <c:v>SILGA</c:v>
                </c:pt>
                <c:pt idx="2">
                  <c:v>Sagbama</c:v>
                </c:pt>
                <c:pt idx="3">
                  <c:v>Brass</c:v>
                </c:pt>
                <c:pt idx="4">
                  <c:v>Ogbia</c:v>
                </c:pt>
                <c:pt idx="5">
                  <c:v>Yenagoa</c:v>
                </c:pt>
                <c:pt idx="6">
                  <c:v>KOLGA</c:v>
                </c:pt>
                <c:pt idx="7">
                  <c:v>Nembe</c:v>
                </c:pt>
              </c:strCache>
            </c:strRef>
          </c:cat>
          <c:val>
            <c:numRef>
              <c:f>'CHILD HEALTH INDICATORS'!$I$15:$I$22</c:f>
              <c:numCache>
                <c:formatCode>0</c:formatCode>
                <c:ptCount val="8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7</c:v>
                </c:pt>
                <c:pt idx="5">
                  <c:v>9</c:v>
                </c:pt>
                <c:pt idx="6">
                  <c:v>17</c:v>
                </c:pt>
                <c:pt idx="7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8EF-4A08-8D0A-02F4AB2ACF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271964336"/>
        <c:axId val="1271965296"/>
      </c:barChart>
      <c:catAx>
        <c:axId val="1271964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NG"/>
          </a:p>
        </c:txPr>
        <c:crossAx val="1271965296"/>
        <c:crosses val="autoZero"/>
        <c:auto val="1"/>
        <c:lblAlgn val="ctr"/>
        <c:lblOffset val="100"/>
        <c:noMultiLvlLbl val="0"/>
      </c:catAx>
      <c:valAx>
        <c:axId val="1271965296"/>
        <c:scaling>
          <c:orientation val="minMax"/>
          <c:max val="100"/>
        </c:scaling>
        <c:delete val="1"/>
        <c:axPos val="b"/>
        <c:numFmt formatCode="0" sourceLinked="1"/>
        <c:majorTickMark val="none"/>
        <c:minorTickMark val="none"/>
        <c:tickLblPos val="nextTo"/>
        <c:crossAx val="12719643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50000"/>
        </a:schemeClr>
      </a:solidFill>
    </a:ln>
    <a:effectLst/>
  </c:spPr>
  <c:txPr>
    <a:bodyPr/>
    <a:lstStyle/>
    <a:p>
      <a:pPr>
        <a:defRPr sz="2000" b="1">
          <a:solidFill>
            <a:sysClr val="windowText" lastClr="000000"/>
          </a:solidFill>
        </a:defRPr>
      </a:pPr>
      <a:endParaRPr lang="en-NG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NG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'CHILD HEALTH INDICATORS'!$I$25:$I$26</c:f>
              <c:strCache>
                <c:ptCount val="2"/>
                <c:pt idx="0">
                  <c:v>Children 12-59months given deworming medication</c:v>
                </c:pt>
                <c:pt idx="1">
                  <c:v>Aug-24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NG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'CHILD HEALTH INDICATORS'!$A$27:$A$34</c:f>
              <c:strCache>
                <c:ptCount val="8"/>
                <c:pt idx="0">
                  <c:v>Ekeremor</c:v>
                </c:pt>
                <c:pt idx="1">
                  <c:v>KOLGA</c:v>
                </c:pt>
                <c:pt idx="2">
                  <c:v>Yenagoa</c:v>
                </c:pt>
                <c:pt idx="3">
                  <c:v>Ogbia</c:v>
                </c:pt>
                <c:pt idx="4">
                  <c:v>SILGA</c:v>
                </c:pt>
                <c:pt idx="5">
                  <c:v>Sagbama</c:v>
                </c:pt>
                <c:pt idx="6">
                  <c:v>Brass</c:v>
                </c:pt>
                <c:pt idx="7">
                  <c:v>Nembe</c:v>
                </c:pt>
              </c:strCache>
            </c:strRef>
          </c:cat>
          <c:val>
            <c:numRef>
              <c:f>'CHILD HEALTH INDICATORS'!$I$27:$I$34</c:f>
              <c:numCache>
                <c:formatCode>0</c:formatCode>
                <c:ptCount val="8"/>
                <c:pt idx="0">
                  <c:v>0.52</c:v>
                </c:pt>
                <c:pt idx="1">
                  <c:v>0.79</c:v>
                </c:pt>
                <c:pt idx="2">
                  <c:v>0.92</c:v>
                </c:pt>
                <c:pt idx="3">
                  <c:v>2</c:v>
                </c:pt>
                <c:pt idx="4">
                  <c:v>2.2000000000000002</c:v>
                </c:pt>
                <c:pt idx="5">
                  <c:v>4</c:v>
                </c:pt>
                <c:pt idx="6">
                  <c:v>4.3</c:v>
                </c:pt>
                <c:pt idx="7">
                  <c:v>6.2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6A7-430B-A986-1F7948FE7D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982413152"/>
        <c:axId val="1982411232"/>
      </c:barChart>
      <c:catAx>
        <c:axId val="19824131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NG"/>
          </a:p>
        </c:txPr>
        <c:crossAx val="1982411232"/>
        <c:crosses val="autoZero"/>
        <c:auto val="1"/>
        <c:lblAlgn val="ctr"/>
        <c:lblOffset val="100"/>
        <c:noMultiLvlLbl val="0"/>
      </c:catAx>
      <c:valAx>
        <c:axId val="1982411232"/>
        <c:scaling>
          <c:orientation val="minMax"/>
          <c:max val="100"/>
        </c:scaling>
        <c:delete val="1"/>
        <c:axPos val="b"/>
        <c:numFmt formatCode="0" sourceLinked="1"/>
        <c:majorTickMark val="none"/>
        <c:minorTickMark val="none"/>
        <c:tickLblPos val="nextTo"/>
        <c:crossAx val="1982413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bg1">
          <a:lumMod val="50000"/>
        </a:schemeClr>
      </a:solidFill>
    </a:ln>
    <a:effectLst/>
  </c:spPr>
  <c:txPr>
    <a:bodyPr/>
    <a:lstStyle/>
    <a:p>
      <a:pPr>
        <a:defRPr sz="2000" b="1">
          <a:solidFill>
            <a:schemeClr val="tx1"/>
          </a:solidFill>
        </a:defRPr>
      </a:pPr>
      <a:endParaRPr lang="en-NG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7F389-F55B-4E26-B8C9-25DDB0E1E07F}" type="datetimeFigureOut">
              <a:rPr lang="en-GB" smtClean="0"/>
              <a:t>23/09/2024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14363" y="1143000"/>
            <a:ext cx="56292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1BFF19-BED3-478E-B5D1-5F2BB8B0420B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055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14363" y="1143000"/>
            <a:ext cx="56292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1BFF19-BED3-478E-B5D1-5F2BB8B0420B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1935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4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048625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G"/>
          </a:p>
        </p:txBody>
      </p:sp>
      <p:sp>
        <p:nvSpPr>
          <p:cNvPr id="104862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2DB536-76EB-4937-980A-C0BE8E45AE7D}" type="slidenum">
              <a:rPr lang="en-GB" smtClean="0"/>
              <a:t>21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1.bin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848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38689" y="3166487"/>
            <a:ext cx="8761095" cy="1219200"/>
          </a:xfrm>
        </p:spPr>
        <p:txBody>
          <a:bodyPr/>
          <a:lstStyle>
            <a:lvl1pPr marL="0" indent="0" algn="l">
              <a:buFontTx/>
              <a:buNone/>
              <a:defRPr sz="1848" i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247" name="Rectangle 7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38689" y="2209804"/>
            <a:ext cx="10638473" cy="917575"/>
          </a:xfrm>
          <a:noFill/>
        </p:spPr>
        <p:txBody>
          <a:bodyPr lIns="0"/>
          <a:lstStyle>
            <a:lvl1pPr algn="l">
              <a:defRPr sz="277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3543" y="4589586"/>
            <a:ext cx="1970477" cy="1720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 userDrawn="1"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4" name="Isosceles Triangle 13"/>
          <p:cNvSpPr/>
          <p:nvPr userDrawn="1"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8139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6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17A9-1053-4EE0-8A3E-150254159B8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625793" y="1219199"/>
            <a:ext cx="11264265" cy="4946904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615741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12700" imgH="12700" progId="">
                  <p:embed/>
                </p:oleObj>
              </mc:Choice>
              <mc:Fallback>
                <p:oleObj name="think-cell Slide" r:id="rId4" imgW="12700" imgH="12700" progId="">
                  <p:embed/>
                  <p:pic>
                    <p:nvPicPr>
                      <p:cNvPr id="10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4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897" y="1905000"/>
            <a:ext cx="5842903" cy="4221163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88AE2-2149-41B9-BDAB-86D1134409E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12897" y="1219200"/>
            <a:ext cx="5842903" cy="639762"/>
          </a:xfrm>
          <a:noFill/>
          <a:effectLst/>
        </p:spPr>
        <p:txBody>
          <a:bodyPr anchor="ctr"/>
          <a:lstStyle>
            <a:lvl1pPr marL="0" indent="0" algn="ctr">
              <a:buNone/>
              <a:defRPr sz="1694" b="1" cap="small" baseline="0"/>
            </a:lvl1pPr>
            <a:lvl2pPr marL="352021" indent="0">
              <a:buNone/>
              <a:defRPr sz="1540" b="1"/>
            </a:lvl2pPr>
            <a:lvl3pPr marL="704042" indent="0">
              <a:buNone/>
              <a:defRPr sz="1386" b="1"/>
            </a:lvl3pPr>
            <a:lvl4pPr marL="1056063" indent="0">
              <a:buNone/>
              <a:defRPr sz="1232" b="1"/>
            </a:lvl4pPr>
            <a:lvl5pPr marL="1408085" indent="0">
              <a:buNone/>
              <a:defRPr sz="1232" b="1"/>
            </a:lvl5pPr>
            <a:lvl6pPr marL="1760106" indent="0">
              <a:buNone/>
              <a:defRPr sz="1232" b="1"/>
            </a:lvl6pPr>
            <a:lvl7pPr marL="2112127" indent="0">
              <a:buNone/>
              <a:defRPr sz="1232" b="1"/>
            </a:lvl7pPr>
            <a:lvl8pPr marL="2464148" indent="0">
              <a:buNone/>
              <a:defRPr sz="1232" b="1"/>
            </a:lvl8pPr>
            <a:lvl9pPr marL="2816169" indent="0">
              <a:buNone/>
              <a:defRPr sz="12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357881" y="1219200"/>
            <a:ext cx="5845075" cy="639762"/>
          </a:xfrm>
          <a:noFill/>
        </p:spPr>
        <p:txBody>
          <a:bodyPr anchor="ctr"/>
          <a:lstStyle>
            <a:lvl1pPr marL="0" indent="0" algn="ctr">
              <a:buNone/>
              <a:defRPr lang="en-US" sz="1694" b="1" cap="small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2021" indent="0">
              <a:buNone/>
              <a:defRPr sz="1540" b="1"/>
            </a:lvl2pPr>
            <a:lvl3pPr marL="704042" indent="0">
              <a:buNone/>
              <a:defRPr sz="1386" b="1"/>
            </a:lvl3pPr>
            <a:lvl4pPr marL="1056063" indent="0">
              <a:buNone/>
              <a:defRPr sz="1232" b="1"/>
            </a:lvl4pPr>
            <a:lvl5pPr marL="1408085" indent="0">
              <a:buNone/>
              <a:defRPr sz="1232" b="1"/>
            </a:lvl5pPr>
            <a:lvl6pPr marL="1760106" indent="0">
              <a:buNone/>
              <a:defRPr sz="1232" b="1"/>
            </a:lvl6pPr>
            <a:lvl7pPr marL="2112127" indent="0">
              <a:buNone/>
              <a:defRPr sz="1232" b="1"/>
            </a:lvl7pPr>
            <a:lvl8pPr marL="2464148" indent="0">
              <a:buNone/>
              <a:defRPr sz="1232" b="1"/>
            </a:lvl8pPr>
            <a:lvl9pPr marL="2816169" indent="0">
              <a:buNone/>
              <a:defRPr sz="1232" b="1"/>
            </a:lvl9pPr>
          </a:lstStyle>
          <a:p>
            <a:pPr marL="0" lv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</a:pPr>
            <a:r>
              <a:rPr lang="en-US"/>
              <a:t>Click to edit master text styles</a:t>
            </a:r>
          </a:p>
        </p:txBody>
      </p:sp>
      <p:graphicFrame>
        <p:nvGraphicFramePr>
          <p:cNvPr id="15" name="Object 14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12700" imgH="12700" progId="">
                  <p:embed/>
                </p:oleObj>
              </mc:Choice>
              <mc:Fallback>
                <p:oleObj name="think-cell Slide" r:id="rId6" imgW="12700" imgH="12700" progId="">
                  <p:embed/>
                  <p:pic>
                    <p:nvPicPr>
                      <p:cNvPr id="15" name="Object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ontent Placeholder 2"/>
          <p:cNvSpPr>
            <a:spLocks noGrp="1"/>
          </p:cNvSpPr>
          <p:nvPr>
            <p:ph sz="half" idx="14"/>
          </p:nvPr>
        </p:nvSpPr>
        <p:spPr>
          <a:xfrm>
            <a:off x="6357880" y="1905000"/>
            <a:ext cx="5842903" cy="4221163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2946660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reflection endPos="0" dir="5400000" sy="-100000" algn="bl" rotWithShape="0"/>
          </a:effectLst>
        </p:spPr>
        <p:txBody>
          <a:bodyPr/>
          <a:lstStyle>
            <a:lvl1pPr>
              <a:defRPr sz="184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F054A-1A36-443C-BE9A-7E62A227BE5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7060261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848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75" y="1677101"/>
            <a:ext cx="5249704" cy="350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75" y="1677101"/>
            <a:ext cx="5249704" cy="350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32521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6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17A9-1053-4EE0-8A3E-150254159B8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625793" y="1219199"/>
            <a:ext cx="11264265" cy="4946904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3550569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350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38690" y="3166487"/>
            <a:ext cx="8761095" cy="1219200"/>
          </a:xfrm>
        </p:spPr>
        <p:txBody>
          <a:bodyPr/>
          <a:lstStyle>
            <a:lvl1pPr marL="0" indent="0" algn="l">
              <a:buFontTx/>
              <a:buNone/>
              <a:defRPr sz="1350" i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247" name="Rectangle 7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38690" y="2209806"/>
            <a:ext cx="10638473" cy="917575"/>
          </a:xfrm>
          <a:noFill/>
        </p:spPr>
        <p:txBody>
          <a:bodyPr lIns="0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AA8185-211B-493F-81A6-F29772B91577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625794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numCol="1" rtlCol="0" anchor="t" anchorCtr="0" compatLnSpc="1"/>
          <a:lstStyle/>
          <a:p>
            <a:endParaRPr lang="en-US" sz="1350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rot="16200000">
            <a:off x="660690" y="4260157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numCol="1" rtlCol="0" anchor="t" anchorCtr="0" compatLnSpc="1"/>
          <a:lstStyle/>
          <a:p>
            <a:endParaRPr lang="en-US" sz="1350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3544" y="4589588"/>
            <a:ext cx="1970477" cy="1720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 bwMode="auto">
          <a:xfrm>
            <a:off x="625794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numCol="1" rtlCol="0" anchor="t" anchorCtr="0" compatLnSpc="1"/>
          <a:lstStyle/>
          <a:p>
            <a:endParaRPr lang="en-US" sz="1350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4" name="Isosceles Triangle 13"/>
          <p:cNvSpPr/>
          <p:nvPr/>
        </p:nvSpPr>
        <p:spPr bwMode="auto">
          <a:xfrm rot="16200000">
            <a:off x="660690" y="4260157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numCol="1" rtlCol="0" anchor="t" anchorCtr="0" compatLnSpc="1"/>
          <a:lstStyle/>
          <a:p>
            <a:endParaRPr lang="en-US" sz="1350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08949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350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66247" name="Rectangle 7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38690" y="2720792"/>
            <a:ext cx="10638473" cy="917575"/>
          </a:xfrm>
          <a:noFill/>
        </p:spPr>
        <p:txBody>
          <a:bodyPr lIns="0"/>
          <a:lstStyle>
            <a:lvl1pPr algn="l">
              <a:defRPr sz="202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AA8185-211B-493F-81A6-F29772B91577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625794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numCol="1" rtlCol="0" anchor="t" anchorCtr="0" compatLnSpc="1"/>
          <a:lstStyle/>
          <a:p>
            <a:endParaRPr lang="en-US" sz="1350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rot="16200000">
            <a:off x="660690" y="4260157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numCol="1" rtlCol="0" anchor="t" anchorCtr="0" compatLnSpc="1"/>
          <a:lstStyle/>
          <a:p>
            <a:endParaRPr lang="en-US" sz="1350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625794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numCol="1" rtlCol="0" anchor="t" anchorCtr="0" compatLnSpc="1"/>
          <a:lstStyle/>
          <a:p>
            <a:endParaRPr lang="en-US" sz="1350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4" name="Isosceles Triangle 13"/>
          <p:cNvSpPr/>
          <p:nvPr/>
        </p:nvSpPr>
        <p:spPr bwMode="auto">
          <a:xfrm rot="16200000">
            <a:off x="660690" y="4260157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numCol="1" rtlCol="0" anchor="t" anchorCtr="0" compatLnSpc="1"/>
          <a:lstStyle/>
          <a:p>
            <a:endParaRPr lang="en-US" sz="1350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12680" y="6618129"/>
            <a:ext cx="1173361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563" b="0" i="1">
                <a:solidFill>
                  <a:srgbClr val="000000"/>
                </a:solidFill>
                <a:latin typeface="+mj-lt"/>
              </a:defRPr>
            </a:lvl1pPr>
          </a:lstStyle>
          <a:p>
            <a:fld id="{74DC89E0-18A3-4619-B258-F9D2FC9A4D3F}" type="slidenum">
              <a:rPr lang="en-US" smtClean="0"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77162" y="6093070"/>
            <a:ext cx="800886" cy="66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76275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</p:spPr>
        <p:txBody>
          <a:bodyPr/>
          <a:lstStyle>
            <a:lvl1pPr>
              <a:defRPr/>
            </a:lvl1pPr>
          </a:lstStyle>
          <a:p>
            <a:fld id="{8BAA8185-211B-493F-81A6-F29772B91577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C89E0-18A3-4619-B258-F9D2FC9A4D3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625794" y="1219199"/>
            <a:ext cx="11264265" cy="4946904"/>
          </a:xfrm>
        </p:spPr>
        <p:txBody>
          <a:bodyPr/>
          <a:lstStyle>
            <a:lvl1pPr marL="102874" indent="-102874">
              <a:defRPr sz="1125"/>
            </a:lvl1pPr>
            <a:lvl2pPr marL="257187" indent="-102874">
              <a:defRPr sz="1013"/>
            </a:lvl2pPr>
            <a:lvl3pPr marL="462936" indent="-102874">
              <a:defRPr sz="900"/>
            </a:lvl3pPr>
            <a:lvl4pPr marL="565811" indent="-102874">
              <a:defRPr sz="788"/>
            </a:lvl4pPr>
            <a:lvl5pPr marL="668685" indent="-102874">
              <a:defRPr sz="675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506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8368956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2176" y="1594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12700" imgH="12700" progId="">
                  <p:embed/>
                </p:oleObj>
              </mc:Choice>
              <mc:Fallback>
                <p:oleObj name="think-cell Slide" r:id="rId4" imgW="12700" imgH="12700" progId="">
                  <p:embed/>
                  <p:pic>
                    <p:nvPicPr>
                      <p:cNvPr id="10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6" y="1594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3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897" y="1905000"/>
            <a:ext cx="5842904" cy="4221163"/>
          </a:xfrm>
        </p:spPr>
        <p:txBody>
          <a:bodyPr/>
          <a:lstStyle>
            <a:lvl1pPr marL="102874" indent="-102874">
              <a:defRPr sz="1125"/>
            </a:lvl1pPr>
            <a:lvl2pPr marL="257187" indent="-102874">
              <a:defRPr sz="1013"/>
            </a:lvl2pPr>
            <a:lvl3pPr marL="462936" indent="-102874">
              <a:defRPr sz="900"/>
            </a:lvl3pPr>
            <a:lvl4pPr marL="565811" indent="-102874">
              <a:defRPr sz="788"/>
            </a:lvl4pPr>
            <a:lvl5pPr marL="668685" indent="-102874">
              <a:defRPr sz="675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AA8185-211B-493F-81A6-F29772B91577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C89E0-18A3-4619-B258-F9D2FC9A4D3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12897" y="1219200"/>
            <a:ext cx="5842904" cy="639762"/>
          </a:xfrm>
          <a:noFill/>
          <a:effectLst/>
        </p:spPr>
        <p:txBody>
          <a:bodyPr anchor="ctr"/>
          <a:lstStyle>
            <a:lvl1pPr marL="0" indent="0" algn="ctr">
              <a:buNone/>
              <a:defRPr sz="1238" b="1" cap="small" baseline="0"/>
            </a:lvl1pPr>
            <a:lvl2pPr marL="257187" indent="0">
              <a:buNone/>
              <a:defRPr sz="1125" b="1"/>
            </a:lvl2pPr>
            <a:lvl3pPr marL="514373" indent="0">
              <a:buNone/>
              <a:defRPr sz="1013" b="1"/>
            </a:lvl3pPr>
            <a:lvl4pPr marL="771560" indent="0">
              <a:buNone/>
              <a:defRPr sz="900" b="1"/>
            </a:lvl4pPr>
            <a:lvl5pPr marL="1028747" indent="0">
              <a:buNone/>
              <a:defRPr sz="900" b="1"/>
            </a:lvl5pPr>
            <a:lvl6pPr marL="1285933" indent="0">
              <a:buNone/>
              <a:defRPr sz="900" b="1"/>
            </a:lvl6pPr>
            <a:lvl7pPr marL="1543120" indent="0">
              <a:buNone/>
              <a:defRPr sz="900" b="1"/>
            </a:lvl7pPr>
            <a:lvl8pPr marL="1800307" indent="0">
              <a:buNone/>
              <a:defRPr sz="900" b="1"/>
            </a:lvl8pPr>
            <a:lvl9pPr marL="2057493" indent="0">
              <a:buNone/>
              <a:defRPr sz="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357882" y="1219200"/>
            <a:ext cx="5845074" cy="639762"/>
          </a:xfrm>
          <a:noFill/>
        </p:spPr>
        <p:txBody>
          <a:bodyPr anchor="ctr"/>
          <a:lstStyle>
            <a:lvl1pPr marL="0" indent="0" algn="ctr">
              <a:buNone/>
              <a:defRPr lang="en-US" sz="1238" b="1" cap="small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87" indent="0">
              <a:buNone/>
              <a:defRPr sz="1125" b="1"/>
            </a:lvl2pPr>
            <a:lvl3pPr marL="514373" indent="0">
              <a:buNone/>
              <a:defRPr sz="1013" b="1"/>
            </a:lvl3pPr>
            <a:lvl4pPr marL="771560" indent="0">
              <a:buNone/>
              <a:defRPr sz="900" b="1"/>
            </a:lvl4pPr>
            <a:lvl5pPr marL="1028747" indent="0">
              <a:buNone/>
              <a:defRPr sz="900" b="1"/>
            </a:lvl5pPr>
            <a:lvl6pPr marL="1285933" indent="0">
              <a:buNone/>
              <a:defRPr sz="900" b="1"/>
            </a:lvl6pPr>
            <a:lvl7pPr marL="1543120" indent="0">
              <a:buNone/>
              <a:defRPr sz="900" b="1"/>
            </a:lvl7pPr>
            <a:lvl8pPr marL="1800307" indent="0">
              <a:buNone/>
              <a:defRPr sz="900" b="1"/>
            </a:lvl8pPr>
            <a:lvl9pPr marL="2057493" indent="0">
              <a:buNone/>
              <a:defRPr sz="900" b="1"/>
            </a:lvl9pPr>
          </a:lstStyle>
          <a:p>
            <a:pPr marL="0" lv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</a:pPr>
            <a:r>
              <a:rPr lang="en-US"/>
              <a:t>Click to edit master text styles</a:t>
            </a:r>
          </a:p>
        </p:txBody>
      </p:sp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2176" y="1594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12700" imgH="12700" progId="">
                  <p:embed/>
                </p:oleObj>
              </mc:Choice>
              <mc:Fallback>
                <p:oleObj name="think-cell Slide" r:id="rId6" imgW="12700" imgH="12700" progId="">
                  <p:embed/>
                  <p:pic>
                    <p:nvPicPr>
                      <p:cNvPr id="15" name="Object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6" y="1594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ontent Placeholder 2"/>
          <p:cNvSpPr>
            <a:spLocks noGrp="1"/>
          </p:cNvSpPr>
          <p:nvPr>
            <p:ph sz="half" idx="14"/>
          </p:nvPr>
        </p:nvSpPr>
        <p:spPr>
          <a:xfrm>
            <a:off x="6357880" y="1905000"/>
            <a:ext cx="5842904" cy="4221163"/>
          </a:xfrm>
        </p:spPr>
        <p:txBody>
          <a:bodyPr/>
          <a:lstStyle>
            <a:lvl1pPr marL="102874" indent="-102874">
              <a:defRPr sz="1125"/>
            </a:lvl1pPr>
            <a:lvl2pPr marL="257187" indent="-102874">
              <a:defRPr sz="1013"/>
            </a:lvl2pPr>
            <a:lvl3pPr marL="462936" indent="-102874">
              <a:defRPr sz="900"/>
            </a:lvl3pPr>
            <a:lvl4pPr marL="565811" indent="-102874">
              <a:defRPr sz="788"/>
            </a:lvl4pPr>
            <a:lvl5pPr marL="668685" indent="-102874">
              <a:defRPr sz="675"/>
            </a:lvl5pPr>
            <a:lvl6pPr>
              <a:defRPr sz="1013"/>
            </a:lvl6pPr>
            <a:lvl7pPr>
              <a:defRPr sz="1013"/>
            </a:lvl7pPr>
            <a:lvl8pPr>
              <a:defRPr sz="1013"/>
            </a:lvl8pPr>
            <a:lvl9pPr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506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23799151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reflection endPos="0" dir="5400000" sy="-100000" algn="bl" rotWithShape="0"/>
          </a:effectLst>
        </p:spPr>
        <p:txBody>
          <a:bodyPr/>
          <a:lstStyle>
            <a:lvl1pPr>
              <a:defRPr sz="135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AA8185-211B-493F-81A6-F29772B91577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C89E0-18A3-4619-B258-F9D2FC9A4D3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506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1246886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848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66247" name="Rectangle 7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38689" y="2720790"/>
            <a:ext cx="10638473" cy="917575"/>
          </a:xfrm>
          <a:noFill/>
        </p:spPr>
        <p:txBody>
          <a:bodyPr lIns="0"/>
          <a:lstStyle>
            <a:lvl1pPr algn="l">
              <a:defRPr sz="277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4" name="Isosceles Triangle 13"/>
          <p:cNvSpPr/>
          <p:nvPr userDrawn="1"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12680" y="6618129"/>
            <a:ext cx="1173361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70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‹#›</a:t>
            </a:fld>
            <a:endParaRPr lang="en-US" dirty="0">
              <a:ea typeface="MS PGothic" panose="020B0600070205080204" pitchFamily="34" charset="-128"/>
            </a:endParaRPr>
          </a:p>
        </p:txBody>
      </p:sp>
      <p:pic>
        <p:nvPicPr>
          <p:cNvPr id="17" name="Picture 1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577162" y="6093070"/>
            <a:ext cx="800886" cy="661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59397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350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74" y="1677101"/>
            <a:ext cx="5249704" cy="350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74" y="1274885"/>
            <a:ext cx="5249704" cy="390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21179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5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A8185-211B-493F-81A6-F29772B91577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DC89E0-18A3-4619-B258-F9D2FC9A4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199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64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FC17A9-1053-4EE0-8A3E-150254159B86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625793" y="1219199"/>
            <a:ext cx="11264265" cy="4946904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41979759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Object 9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12700" imgH="12700" progId="">
                  <p:embed/>
                </p:oleObj>
              </mc:Choice>
              <mc:Fallback>
                <p:oleObj name="think-cell Slide" r:id="rId4" imgW="12700" imgH="12700" progId="">
                  <p:embed/>
                  <p:pic>
                    <p:nvPicPr>
                      <p:cNvPr id="10" name="Object 9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184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2897" y="1905000"/>
            <a:ext cx="5842903" cy="4221163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88AE2-2149-41B9-BDAB-86D1134409E9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12897" y="1219200"/>
            <a:ext cx="5842903" cy="639762"/>
          </a:xfrm>
          <a:noFill/>
          <a:effectLst/>
        </p:spPr>
        <p:txBody>
          <a:bodyPr anchor="ctr"/>
          <a:lstStyle>
            <a:lvl1pPr marL="0" indent="0" algn="ctr">
              <a:buNone/>
              <a:defRPr sz="1694" b="1" cap="small" baseline="0"/>
            </a:lvl1pPr>
            <a:lvl2pPr marL="352021" indent="0">
              <a:buNone/>
              <a:defRPr sz="1540" b="1"/>
            </a:lvl2pPr>
            <a:lvl3pPr marL="704042" indent="0">
              <a:buNone/>
              <a:defRPr sz="1386" b="1"/>
            </a:lvl3pPr>
            <a:lvl4pPr marL="1056063" indent="0">
              <a:buNone/>
              <a:defRPr sz="1232" b="1"/>
            </a:lvl4pPr>
            <a:lvl5pPr marL="1408085" indent="0">
              <a:buNone/>
              <a:defRPr sz="1232" b="1"/>
            </a:lvl5pPr>
            <a:lvl6pPr marL="1760106" indent="0">
              <a:buNone/>
              <a:defRPr sz="1232" b="1"/>
            </a:lvl6pPr>
            <a:lvl7pPr marL="2112127" indent="0">
              <a:buNone/>
              <a:defRPr sz="1232" b="1"/>
            </a:lvl7pPr>
            <a:lvl8pPr marL="2464148" indent="0">
              <a:buNone/>
              <a:defRPr sz="1232" b="1"/>
            </a:lvl8pPr>
            <a:lvl9pPr marL="2816169" indent="0">
              <a:buNone/>
              <a:defRPr sz="12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357881" y="1219200"/>
            <a:ext cx="5845075" cy="639762"/>
          </a:xfrm>
          <a:noFill/>
        </p:spPr>
        <p:txBody>
          <a:bodyPr anchor="ctr"/>
          <a:lstStyle>
            <a:lvl1pPr marL="0" indent="0" algn="ctr">
              <a:buNone/>
              <a:defRPr lang="en-US" sz="1694" b="1" cap="small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2021" indent="0">
              <a:buNone/>
              <a:defRPr sz="1540" b="1"/>
            </a:lvl2pPr>
            <a:lvl3pPr marL="704042" indent="0">
              <a:buNone/>
              <a:defRPr sz="1386" b="1"/>
            </a:lvl3pPr>
            <a:lvl4pPr marL="1056063" indent="0">
              <a:buNone/>
              <a:defRPr sz="1232" b="1"/>
            </a:lvl4pPr>
            <a:lvl5pPr marL="1408085" indent="0">
              <a:buNone/>
              <a:defRPr sz="1232" b="1"/>
            </a:lvl5pPr>
            <a:lvl6pPr marL="1760106" indent="0">
              <a:buNone/>
              <a:defRPr sz="1232" b="1"/>
            </a:lvl6pPr>
            <a:lvl7pPr marL="2112127" indent="0">
              <a:buNone/>
              <a:defRPr sz="1232" b="1"/>
            </a:lvl7pPr>
            <a:lvl8pPr marL="2464148" indent="0">
              <a:buNone/>
              <a:defRPr sz="1232" b="1"/>
            </a:lvl8pPr>
            <a:lvl9pPr marL="2816169" indent="0">
              <a:buNone/>
              <a:defRPr sz="1232" b="1"/>
            </a:lvl9pPr>
          </a:lstStyle>
          <a:p>
            <a:pPr marL="0" lvl="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</a:pPr>
            <a:r>
              <a:rPr lang="en-US"/>
              <a:t>Click to edit master text styles</a:t>
            </a:r>
          </a:p>
        </p:txBody>
      </p:sp>
      <p:graphicFrame>
        <p:nvGraphicFramePr>
          <p:cNvPr id="15" name="Object 14" hidden="1"/>
          <p:cNvGraphicFramePr>
            <a:graphicFrameLocks noChangeAspect="1"/>
          </p:cNvGraphicFramePr>
          <p:nvPr userDrawn="1">
            <p:custDataLst>
              <p:tags r:id="rId2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12700" imgH="12700" progId="">
                  <p:embed/>
                </p:oleObj>
              </mc:Choice>
              <mc:Fallback>
                <p:oleObj name="think-cell Slide" r:id="rId6" imgW="12700" imgH="12700" progId="">
                  <p:embed/>
                  <p:pic>
                    <p:nvPicPr>
                      <p:cNvPr id="15" name="Object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Content Placeholder 2"/>
          <p:cNvSpPr>
            <a:spLocks noGrp="1"/>
          </p:cNvSpPr>
          <p:nvPr>
            <p:ph sz="half" idx="14"/>
          </p:nvPr>
        </p:nvSpPr>
        <p:spPr>
          <a:xfrm>
            <a:off x="6357880" y="1905000"/>
            <a:ext cx="5842903" cy="4221163"/>
          </a:xfrm>
        </p:spPr>
        <p:txBody>
          <a:bodyPr/>
          <a:lstStyle>
            <a:lvl1pPr marL="140808" indent="-140808">
              <a:defRPr sz="1540"/>
            </a:lvl1pPr>
            <a:lvl2pPr marL="352021" indent="-140808">
              <a:defRPr sz="1386"/>
            </a:lvl2pPr>
            <a:lvl3pPr marL="633638" indent="-140808">
              <a:defRPr sz="1232"/>
            </a:lvl3pPr>
            <a:lvl4pPr marL="774447" indent="-140808">
              <a:defRPr sz="1078"/>
            </a:lvl4pPr>
            <a:lvl5pPr marL="915255" indent="-140808">
              <a:defRPr sz="924"/>
            </a:lvl5pPr>
            <a:lvl6pPr>
              <a:defRPr sz="1386"/>
            </a:lvl6pPr>
            <a:lvl7pPr>
              <a:defRPr sz="1386"/>
            </a:lvl7pPr>
            <a:lvl8pPr>
              <a:defRPr sz="1386"/>
            </a:lvl8pPr>
            <a:lvl9pPr>
              <a:defRPr sz="13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Content Placeholder 11"/>
          <p:cNvSpPr>
            <a:spLocks noGrp="1"/>
          </p:cNvSpPr>
          <p:nvPr>
            <p:ph sz="quarter" idx="15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183467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reflection endPos="0" dir="5400000" sy="-100000" algn="bl" rotWithShape="0"/>
          </a:effectLst>
        </p:spPr>
        <p:txBody>
          <a:bodyPr/>
          <a:lstStyle>
            <a:lvl1pPr>
              <a:defRPr sz="184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4F054A-1A36-443C-BE9A-7E62A227BE57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Content Placeholder 11"/>
          <p:cNvSpPr>
            <a:spLocks noGrp="1"/>
          </p:cNvSpPr>
          <p:nvPr>
            <p:ph sz="quarter" idx="13" hasCustomPrompt="1"/>
          </p:nvPr>
        </p:nvSpPr>
        <p:spPr>
          <a:xfrm>
            <a:off x="1" y="6235700"/>
            <a:ext cx="11194733" cy="355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693"/>
            </a:lvl1pPr>
          </a:lstStyle>
          <a:p>
            <a:pPr lvl="0"/>
            <a:r>
              <a:rPr lang="en-US"/>
              <a:t>Note:</a:t>
            </a:r>
          </a:p>
          <a:p>
            <a:pPr lvl="0"/>
            <a:r>
              <a:rPr lang="en-US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259516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848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1146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75" y="1677101"/>
            <a:ext cx="5249704" cy="3503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3075" y="1274885"/>
            <a:ext cx="5249704" cy="3906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996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485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E0C9B-F926-4294-9A92-AFA5F83E2246}" type="datetimeFigureOut">
              <a:rPr lang="en-GB" smtClean="0"/>
              <a:t>23/09/2024</a:t>
            </a:fld>
            <a:endParaRPr lang="en-GB" dirty="0"/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8B35E-8BC0-4120-B3C3-634E51F0110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0657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848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938689" y="3166487"/>
            <a:ext cx="8761095" cy="1219200"/>
          </a:xfrm>
        </p:spPr>
        <p:txBody>
          <a:bodyPr/>
          <a:lstStyle>
            <a:lvl1pPr marL="0" indent="0" algn="l">
              <a:buFontTx/>
              <a:buNone/>
              <a:defRPr sz="1848" i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247" name="Rectangle 7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38689" y="2209804"/>
            <a:ext cx="10638473" cy="917575"/>
          </a:xfrm>
          <a:noFill/>
        </p:spPr>
        <p:txBody>
          <a:bodyPr lIns="0"/>
          <a:lstStyle>
            <a:lvl1pPr algn="l">
              <a:defRPr sz="277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3543" y="4994812"/>
            <a:ext cx="1970477" cy="1315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 userDrawn="1"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4" name="Isosceles Triangle 13"/>
          <p:cNvSpPr/>
          <p:nvPr userDrawn="1"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7564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gray">
          <a:xfrm>
            <a:off x="0" y="0"/>
            <a:ext cx="12515850" cy="914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anchor="ctr"/>
          <a:lstStyle/>
          <a:p>
            <a:pPr>
              <a:defRPr/>
            </a:pPr>
            <a:endParaRPr lang="en-US" sz="1848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266247" name="Rectangle 7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938689" y="2720790"/>
            <a:ext cx="10638473" cy="917575"/>
          </a:xfrm>
          <a:noFill/>
        </p:spPr>
        <p:txBody>
          <a:bodyPr lIns="0"/>
          <a:lstStyle>
            <a:lvl1pPr algn="l">
              <a:defRPr sz="277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618129"/>
            <a:ext cx="1668780" cy="22369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625793" y="2209800"/>
            <a:ext cx="212769" cy="2185916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4" name="Isosceles Triangle 13"/>
          <p:cNvSpPr/>
          <p:nvPr userDrawn="1"/>
        </p:nvSpPr>
        <p:spPr bwMode="auto">
          <a:xfrm rot="16200000">
            <a:off x="660689" y="4260156"/>
            <a:ext cx="189257" cy="260747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12680" y="6618129"/>
            <a:ext cx="1173361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70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‹#›</a:t>
            </a:fld>
            <a:endParaRPr lang="en-US" dirty="0">
              <a:ea typeface="MS PGothic" panose="020B0600070205080204" pitchFamily="34" charset="-128"/>
            </a:endParaRPr>
          </a:p>
        </p:txBody>
      </p:sp>
      <p:pic>
        <p:nvPicPr>
          <p:cNvPr id="17" name="Picture 16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27419" y="6272671"/>
            <a:ext cx="800886" cy="53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9256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1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oleObject" Target="../embeddings/oleObject5.bin"/><Relationship Id="rId5" Type="http://schemas.openxmlformats.org/officeDocument/2006/relationships/slideLayout" Target="../slideLayouts/slideLayout12.xml"/><Relationship Id="rId10" Type="http://schemas.openxmlformats.org/officeDocument/2006/relationships/tags" Target="../tags/tag6.xml"/><Relationship Id="rId4" Type="http://schemas.openxmlformats.org/officeDocument/2006/relationships/slideLayout" Target="../slideLayouts/slideLayout11.xml"/><Relationship Id="rId9" Type="http://schemas.openxmlformats.org/officeDocument/2006/relationships/tags" Target="../tags/tag5.xml"/><Relationship Id="rId14" Type="http://schemas.openxmlformats.org/officeDocument/2006/relationships/oleObject" Target="../embeddings/oleObject6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13" Type="http://schemas.openxmlformats.org/officeDocument/2006/relationships/oleObject" Target="../embeddings/oleObject10.bin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oleObject" Target="../embeddings/oleObject9.bin"/><Relationship Id="rId5" Type="http://schemas.openxmlformats.org/officeDocument/2006/relationships/slideLayout" Target="../slideLayouts/slideLayout19.xml"/><Relationship Id="rId10" Type="http://schemas.openxmlformats.org/officeDocument/2006/relationships/tags" Target="../tags/tag10.xml"/><Relationship Id="rId4" Type="http://schemas.openxmlformats.org/officeDocument/2006/relationships/slideLayout" Target="../slideLayouts/slideLayout18.xml"/><Relationship Id="rId9" Type="http://schemas.openxmlformats.org/officeDocument/2006/relationships/tags" Target="../tags/tag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12700" imgH="12700" progId="">
                  <p:embed/>
                </p:oleObj>
              </mc:Choice>
              <mc:Fallback>
                <p:oleObj name="think-cell Slide" r:id="rId11" imgW="12700" imgH="12700" progId="">
                  <p:embed/>
                  <p:pic>
                    <p:nvPicPr>
                      <p:cNvPr id="15" name="Object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5793" y="1181104"/>
            <a:ext cx="11264265" cy="49450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8129"/>
            <a:ext cx="1668780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defRPr sz="770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73079" y="6618130"/>
            <a:ext cx="8135303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770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12680" y="6618129"/>
            <a:ext cx="1173361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70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‹#›</a:t>
            </a:fld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0" y="0"/>
            <a:ext cx="12515850" cy="903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914400"/>
            <a:ext cx="12307253" cy="152400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12175503" y="914400"/>
            <a:ext cx="259046" cy="19050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6576950"/>
            <a:ext cx="11264265" cy="0"/>
          </a:xfrm>
          <a:prstGeom prst="line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3" name="Object 12" hidden="1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3" imgW="12700" imgH="12700" progId="">
                  <p:embed/>
                </p:oleObj>
              </mc:Choice>
              <mc:Fallback>
                <p:oleObj name="think-cell Slide" r:id="rId13" imgW="12700" imgH="12700" progId="">
                  <p:embed/>
                  <p:pic>
                    <p:nvPicPr>
                      <p:cNvPr id="13" name="Object 1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 bwMode="auto">
          <a:xfrm>
            <a:off x="0" y="914400"/>
            <a:ext cx="12307253" cy="152400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7" name="Isosceles Triangle 16"/>
          <p:cNvSpPr/>
          <p:nvPr/>
        </p:nvSpPr>
        <p:spPr bwMode="auto">
          <a:xfrm>
            <a:off x="12175503" y="914400"/>
            <a:ext cx="259046" cy="19050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0" y="6576950"/>
            <a:ext cx="11264265" cy="0"/>
          </a:xfrm>
          <a:prstGeom prst="line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633663" y="6126167"/>
            <a:ext cx="800886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2690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96" r:id="rId7"/>
  </p:sldLayoutIdLst>
  <p:hf hdr="0" ftr="0" dt="0"/>
  <p:txStyles>
    <p:titleStyle>
      <a:lvl1pPr marL="91917" indent="0" algn="l" rtl="0" eaLnBrk="1" fontAlgn="base" hangingPunct="1">
        <a:spcBef>
          <a:spcPct val="0"/>
        </a:spcBef>
        <a:spcAft>
          <a:spcPct val="0"/>
        </a:spcAft>
        <a:defRPr sz="2464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5pPr>
      <a:lvl6pPr marL="352021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6pPr>
      <a:lvl7pPr marL="704042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7pPr>
      <a:lvl8pPr marL="1056063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8pPr>
      <a:lvl9pPr marL="1408085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9pPr>
    </p:titleStyle>
    <p:bodyStyle>
      <a:lvl1pPr marL="264016" indent="-264016" algn="l" rtl="0" eaLnBrk="1" fontAlgn="base" hangingPunct="1">
        <a:spcBef>
          <a:spcPct val="20000"/>
        </a:spcBef>
        <a:spcAft>
          <a:spcPct val="0"/>
        </a:spcAft>
        <a:buChar char="•"/>
        <a:defRPr sz="1540">
          <a:solidFill>
            <a:schemeClr val="tx1"/>
          </a:solidFill>
          <a:latin typeface="+mn-lt"/>
          <a:ea typeface="+mn-ea"/>
          <a:cs typeface="+mn-cs"/>
        </a:defRPr>
      </a:lvl1pPr>
      <a:lvl2pPr marL="572035" indent="-220014" algn="l" rtl="0" eaLnBrk="1" fontAlgn="base" hangingPunct="1">
        <a:spcBef>
          <a:spcPct val="20000"/>
        </a:spcBef>
        <a:spcAft>
          <a:spcPct val="0"/>
        </a:spcAft>
        <a:buChar char="–"/>
        <a:defRPr sz="1386">
          <a:solidFill>
            <a:schemeClr val="tx1"/>
          </a:solidFill>
          <a:latin typeface="+mn-lt"/>
          <a:ea typeface="+mn-ea"/>
          <a:cs typeface="+mn-cs"/>
        </a:defRPr>
      </a:lvl2pPr>
      <a:lvl3pPr marL="880053" indent="-176011" algn="l" rtl="0" eaLnBrk="1" fontAlgn="base" hangingPunct="1">
        <a:spcBef>
          <a:spcPct val="20000"/>
        </a:spcBef>
        <a:spcAft>
          <a:spcPct val="0"/>
        </a:spcAft>
        <a:buChar char="•"/>
        <a:defRPr sz="1232">
          <a:solidFill>
            <a:schemeClr val="tx1"/>
          </a:solidFill>
          <a:latin typeface="+mn-lt"/>
          <a:ea typeface="+mn-ea"/>
          <a:cs typeface="+mn-cs"/>
        </a:defRPr>
      </a:lvl3pPr>
      <a:lvl4pPr marL="1232074" indent="-176011" algn="l" rtl="0" eaLnBrk="1" fontAlgn="base" hangingPunct="1">
        <a:spcBef>
          <a:spcPct val="20000"/>
        </a:spcBef>
        <a:spcAft>
          <a:spcPct val="0"/>
        </a:spcAft>
        <a:buChar char="–"/>
        <a:defRPr sz="1078">
          <a:solidFill>
            <a:schemeClr val="tx1"/>
          </a:solidFill>
          <a:latin typeface="+mn-lt"/>
          <a:ea typeface="+mn-ea"/>
          <a:cs typeface="+mn-cs"/>
        </a:defRPr>
      </a:lvl4pPr>
      <a:lvl5pPr marL="1584095" indent="-176011" algn="l" rtl="0" eaLnBrk="1" fontAlgn="base" hangingPunct="1">
        <a:spcBef>
          <a:spcPct val="20000"/>
        </a:spcBef>
        <a:spcAft>
          <a:spcPct val="0"/>
        </a:spcAft>
        <a:buChar char="»"/>
        <a:defRPr sz="924">
          <a:solidFill>
            <a:schemeClr val="tx1"/>
          </a:solidFill>
          <a:latin typeface="+mn-lt"/>
          <a:ea typeface="+mn-ea"/>
          <a:cs typeface="+mn-cs"/>
        </a:defRPr>
      </a:lvl5pPr>
      <a:lvl6pPr marL="1936116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6pPr>
      <a:lvl7pPr marL="2288137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7pPr>
      <a:lvl8pPr marL="2640159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8pPr>
      <a:lvl9pPr marL="2992180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1pPr>
      <a:lvl2pPr marL="352021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704042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3pPr>
      <a:lvl4pPr marL="1056063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4pPr>
      <a:lvl5pPr marL="1408085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5pPr>
      <a:lvl6pPr marL="1760106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6pPr>
      <a:lvl7pPr marL="2112127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7pPr>
      <a:lvl8pPr marL="2464148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8pPr>
      <a:lvl9pPr marL="2816169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12700" imgH="12700" progId="">
                  <p:embed/>
                </p:oleObj>
              </mc:Choice>
              <mc:Fallback>
                <p:oleObj name="think-cell Slide" r:id="rId11" imgW="12700" imgH="12700" progId="">
                  <p:embed/>
                  <p:pic>
                    <p:nvPicPr>
                      <p:cNvPr id="15" name="Object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5793" y="1181104"/>
            <a:ext cx="11264265" cy="49450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28446" y="6631984"/>
            <a:ext cx="2616950" cy="2514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027" b="1" i="1">
                <a:solidFill>
                  <a:srgbClr val="000000"/>
                </a:solidFill>
                <a:latin typeface="+mj-lt"/>
              </a:defRPr>
            </a:lvl1pPr>
          </a:lstStyle>
          <a:p>
            <a:pPr algn="l">
              <a:defRPr/>
            </a:pPr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12680" y="6618129"/>
            <a:ext cx="1173361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770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‹#›</a:t>
            </a:fld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0" y="0"/>
            <a:ext cx="12515850" cy="903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0" y="914400"/>
            <a:ext cx="12307253" cy="152400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12175503" y="914400"/>
            <a:ext cx="259046" cy="19050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6576950"/>
            <a:ext cx="11264265" cy="0"/>
          </a:xfrm>
          <a:prstGeom prst="line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627419" y="6272671"/>
            <a:ext cx="800886" cy="53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" name="Object 12" hidden="1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2175" y="1592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12700" imgH="12700" progId="">
                  <p:embed/>
                </p:oleObj>
              </mc:Choice>
              <mc:Fallback>
                <p:oleObj name="think-cell Slide" r:id="rId14" imgW="12700" imgH="12700" progId="">
                  <p:embed/>
                  <p:pic>
                    <p:nvPicPr>
                      <p:cNvPr id="13" name="Object 1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5" y="1592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 bwMode="auto">
          <a:xfrm>
            <a:off x="0" y="914400"/>
            <a:ext cx="12307253" cy="152400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7" name="Isosceles Triangle 16"/>
          <p:cNvSpPr/>
          <p:nvPr/>
        </p:nvSpPr>
        <p:spPr bwMode="auto">
          <a:xfrm>
            <a:off x="12175503" y="914400"/>
            <a:ext cx="259046" cy="19050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0402" tIns="35201" rIns="70402" bIns="35201" numCol="1" rtlCol="0" anchor="t" anchorCtr="0" compatLnSpc="1"/>
          <a:lstStyle/>
          <a:p>
            <a:endParaRPr lang="en-US" sz="1848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0" y="6576950"/>
            <a:ext cx="11264265" cy="0"/>
          </a:xfrm>
          <a:prstGeom prst="line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627419" y="6272671"/>
            <a:ext cx="800886" cy="5345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966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</p:sldLayoutIdLst>
  <p:hf hdr="0" ftr="0" dt="0"/>
  <p:txStyles>
    <p:titleStyle>
      <a:lvl1pPr marL="91917" indent="0" algn="l" rtl="0" eaLnBrk="1" fontAlgn="base" hangingPunct="1">
        <a:spcBef>
          <a:spcPct val="0"/>
        </a:spcBef>
        <a:spcAft>
          <a:spcPct val="0"/>
        </a:spcAft>
        <a:defRPr sz="2464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5pPr>
      <a:lvl6pPr marL="352021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6pPr>
      <a:lvl7pPr marL="704042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7pPr>
      <a:lvl8pPr marL="1056063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8pPr>
      <a:lvl9pPr marL="1408085" algn="l" rtl="0" eaLnBrk="1" fontAlgn="base" hangingPunct="1">
        <a:spcBef>
          <a:spcPct val="0"/>
        </a:spcBef>
        <a:spcAft>
          <a:spcPct val="0"/>
        </a:spcAft>
        <a:defRPr sz="2464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9pPr>
    </p:titleStyle>
    <p:bodyStyle>
      <a:lvl1pPr marL="264016" indent="-264016" algn="l" rtl="0" eaLnBrk="1" fontAlgn="base" hangingPunct="1">
        <a:spcBef>
          <a:spcPct val="20000"/>
        </a:spcBef>
        <a:spcAft>
          <a:spcPct val="0"/>
        </a:spcAft>
        <a:buChar char="•"/>
        <a:defRPr sz="1540">
          <a:solidFill>
            <a:schemeClr val="tx1"/>
          </a:solidFill>
          <a:latin typeface="+mn-lt"/>
          <a:ea typeface="+mn-ea"/>
          <a:cs typeface="+mn-cs"/>
        </a:defRPr>
      </a:lvl1pPr>
      <a:lvl2pPr marL="572035" indent="-220014" algn="l" rtl="0" eaLnBrk="1" fontAlgn="base" hangingPunct="1">
        <a:spcBef>
          <a:spcPct val="20000"/>
        </a:spcBef>
        <a:spcAft>
          <a:spcPct val="0"/>
        </a:spcAft>
        <a:buChar char="–"/>
        <a:defRPr sz="1386">
          <a:solidFill>
            <a:schemeClr val="tx1"/>
          </a:solidFill>
          <a:latin typeface="+mn-lt"/>
          <a:ea typeface="+mn-ea"/>
          <a:cs typeface="+mn-cs"/>
        </a:defRPr>
      </a:lvl2pPr>
      <a:lvl3pPr marL="880053" indent="-176011" algn="l" rtl="0" eaLnBrk="1" fontAlgn="base" hangingPunct="1">
        <a:spcBef>
          <a:spcPct val="20000"/>
        </a:spcBef>
        <a:spcAft>
          <a:spcPct val="0"/>
        </a:spcAft>
        <a:buChar char="•"/>
        <a:defRPr sz="1232">
          <a:solidFill>
            <a:schemeClr val="tx1"/>
          </a:solidFill>
          <a:latin typeface="+mn-lt"/>
          <a:ea typeface="+mn-ea"/>
          <a:cs typeface="+mn-cs"/>
        </a:defRPr>
      </a:lvl3pPr>
      <a:lvl4pPr marL="1232074" indent="-176011" algn="l" rtl="0" eaLnBrk="1" fontAlgn="base" hangingPunct="1">
        <a:spcBef>
          <a:spcPct val="20000"/>
        </a:spcBef>
        <a:spcAft>
          <a:spcPct val="0"/>
        </a:spcAft>
        <a:buChar char="–"/>
        <a:defRPr sz="1078">
          <a:solidFill>
            <a:schemeClr val="tx1"/>
          </a:solidFill>
          <a:latin typeface="+mn-lt"/>
          <a:ea typeface="+mn-ea"/>
          <a:cs typeface="+mn-cs"/>
        </a:defRPr>
      </a:lvl4pPr>
      <a:lvl5pPr marL="1584095" indent="-176011" algn="l" rtl="0" eaLnBrk="1" fontAlgn="base" hangingPunct="1">
        <a:spcBef>
          <a:spcPct val="20000"/>
        </a:spcBef>
        <a:spcAft>
          <a:spcPct val="0"/>
        </a:spcAft>
        <a:buChar char="»"/>
        <a:defRPr sz="924">
          <a:solidFill>
            <a:schemeClr val="tx1"/>
          </a:solidFill>
          <a:latin typeface="+mn-lt"/>
          <a:ea typeface="+mn-ea"/>
          <a:cs typeface="+mn-cs"/>
        </a:defRPr>
      </a:lvl5pPr>
      <a:lvl6pPr marL="1936116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6pPr>
      <a:lvl7pPr marL="2288137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7pPr>
      <a:lvl8pPr marL="2640159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8pPr>
      <a:lvl9pPr marL="2992180" indent="-176011" algn="l" rtl="0" eaLnBrk="1" fontAlgn="base" hangingPunct="1">
        <a:spcBef>
          <a:spcPct val="20000"/>
        </a:spcBef>
        <a:spcAft>
          <a:spcPct val="0"/>
        </a:spcAft>
        <a:buChar char="»"/>
        <a:defRPr sz="1232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1pPr>
      <a:lvl2pPr marL="352021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2pPr>
      <a:lvl3pPr marL="704042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3pPr>
      <a:lvl4pPr marL="1056063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4pPr>
      <a:lvl5pPr marL="1408085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5pPr>
      <a:lvl6pPr marL="1760106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6pPr>
      <a:lvl7pPr marL="2112127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7pPr>
      <a:lvl8pPr marL="2464148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8pPr>
      <a:lvl9pPr marL="2816169" algn="l" defTabSz="352021" rtl="0" eaLnBrk="1" latinLnBrk="0" hangingPunct="1">
        <a:defRPr sz="13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Object 14" hidden="1"/>
          <p:cNvGraphicFramePr>
            <a:graphicFrameLocks noChangeAspect="1"/>
          </p:cNvGraphicFramePr>
          <p:nvPr>
            <p:custDataLst>
              <p:tags r:id="rId9"/>
            </p:custDataLst>
          </p:nvPr>
        </p:nvGraphicFramePr>
        <p:xfrm>
          <a:off x="2176" y="1594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12700" imgH="12700" progId="">
                  <p:embed/>
                </p:oleObj>
              </mc:Choice>
              <mc:Fallback>
                <p:oleObj name="think-cell Slide" r:id="rId11" imgW="12700" imgH="12700" progId="">
                  <p:embed/>
                  <p:pic>
                    <p:nvPicPr>
                      <p:cNvPr id="15" name="Object 1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6" y="1594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5794" y="1181106"/>
            <a:ext cx="11264265" cy="49450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65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8129"/>
            <a:ext cx="1668780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 eaLnBrk="1" hangingPunct="1">
              <a:defRPr sz="563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265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73080" y="6618130"/>
            <a:ext cx="8135303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563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265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12680" y="6618129"/>
            <a:ext cx="1173361" cy="22369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563" b="0" i="1">
                <a:solidFill>
                  <a:srgbClr val="000000"/>
                </a:solidFill>
                <a:latin typeface="+mj-lt"/>
              </a:defRPr>
            </a:lvl1pPr>
          </a:lstStyle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‹#›</a:t>
            </a:fld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 bwMode="gray">
          <a:xfrm>
            <a:off x="0" y="0"/>
            <a:ext cx="12515850" cy="903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" y="914400"/>
            <a:ext cx="12307253" cy="152400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numCol="1" rtlCol="0" anchor="t" anchorCtr="0" compatLnSpc="1"/>
          <a:lstStyle/>
          <a:p>
            <a:endParaRPr lang="en-US" sz="1350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12175504" y="914400"/>
            <a:ext cx="259046" cy="19050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numCol="1" rtlCol="0" anchor="t" anchorCtr="0" compatLnSpc="1"/>
          <a:lstStyle/>
          <a:p>
            <a:endParaRPr lang="en-US" sz="1350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0" y="6576950"/>
            <a:ext cx="11264265" cy="0"/>
          </a:xfrm>
          <a:prstGeom prst="line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3" name="Object 12" hidden="1"/>
          <p:cNvGraphicFramePr>
            <a:graphicFrameLocks noChangeAspect="1"/>
          </p:cNvGraphicFramePr>
          <p:nvPr>
            <p:custDataLst>
              <p:tags r:id="rId10"/>
            </p:custDataLst>
          </p:nvPr>
        </p:nvGraphicFramePr>
        <p:xfrm>
          <a:off x="2176" y="1594"/>
          <a:ext cx="2172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3" imgW="12700" imgH="12700" progId="">
                  <p:embed/>
                </p:oleObj>
              </mc:Choice>
              <mc:Fallback>
                <p:oleObj name="think-cell Slide" r:id="rId13" imgW="12700" imgH="12700" progId="">
                  <p:embed/>
                  <p:pic>
                    <p:nvPicPr>
                      <p:cNvPr id="13" name="Object 12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6" y="1594"/>
                        <a:ext cx="2172" cy="15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15"/>
          <p:cNvSpPr/>
          <p:nvPr/>
        </p:nvSpPr>
        <p:spPr bwMode="auto">
          <a:xfrm>
            <a:off x="1" y="914400"/>
            <a:ext cx="12307253" cy="152400"/>
          </a:xfrm>
          <a:prstGeom prst="rect">
            <a:avLst/>
          </a:prstGeom>
          <a:solidFill>
            <a:srgbClr val="00875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numCol="1" rtlCol="0" anchor="t" anchorCtr="0" compatLnSpc="1"/>
          <a:lstStyle/>
          <a:p>
            <a:endParaRPr lang="en-US" sz="1350" b="1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sp>
        <p:nvSpPr>
          <p:cNvPr id="17" name="Isosceles Triangle 16"/>
          <p:cNvSpPr/>
          <p:nvPr/>
        </p:nvSpPr>
        <p:spPr bwMode="auto">
          <a:xfrm>
            <a:off x="12175504" y="914400"/>
            <a:ext cx="259046" cy="190500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51435" tIns="25718" rIns="51435" bIns="25718" numCol="1" rtlCol="0" anchor="t" anchorCtr="0" compatLnSpc="1"/>
          <a:lstStyle/>
          <a:p>
            <a:endParaRPr lang="en-US" sz="1350" b="1" baseline="30000" dirty="0">
              <a:solidFill>
                <a:srgbClr val="000000"/>
              </a:solidFill>
              <a:latin typeface="Verdana" panose="020B0604030504040204" pitchFamily="-109" charset="0"/>
              <a:ea typeface="MS PGothic" panose="020B0600070205080204" pitchFamily="34" charset="-128"/>
              <a:cs typeface="MS PGothic" panose="020B0600070205080204" pitchFamily="34" charset="-128"/>
            </a:endParaRPr>
          </a:p>
        </p:txBody>
      </p:sp>
      <p:cxnSp>
        <p:nvCxnSpPr>
          <p:cNvPr id="18" name="Straight Connector 17"/>
          <p:cNvCxnSpPr/>
          <p:nvPr/>
        </p:nvCxnSpPr>
        <p:spPr bwMode="auto">
          <a:xfrm>
            <a:off x="0" y="6576950"/>
            <a:ext cx="11264265" cy="0"/>
          </a:xfrm>
          <a:prstGeom prst="line">
            <a:avLst/>
          </a:prstGeom>
          <a:noFill/>
          <a:ln w="127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9" name="Picture 18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633663" y="6126169"/>
            <a:ext cx="800886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5058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</p:sldLayoutIdLst>
  <p:txStyles>
    <p:titleStyle>
      <a:lvl1pPr marL="67155" indent="0" algn="l" rtl="0" eaLnBrk="1" fontAlgn="base" hangingPunct="1">
        <a:spcBef>
          <a:spcPct val="0"/>
        </a:spcBef>
        <a:spcAft>
          <a:spcPct val="0"/>
        </a:spcAft>
        <a:defRPr sz="1800" b="1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5pPr>
      <a:lvl6pPr marL="257187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6pPr>
      <a:lvl7pPr marL="514373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7pPr>
      <a:lvl8pPr marL="771560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8pPr>
      <a:lvl9pPr marL="1028747" algn="l" rtl="0" eaLnBrk="1" fontAlgn="base" hangingPunct="1">
        <a:spcBef>
          <a:spcPct val="0"/>
        </a:spcBef>
        <a:spcAft>
          <a:spcPct val="0"/>
        </a:spcAft>
        <a:defRPr sz="1800">
          <a:solidFill>
            <a:schemeClr val="bg1"/>
          </a:solidFill>
          <a:latin typeface="Verdana" panose="020B0604030504040204" pitchFamily="-109" charset="0"/>
          <a:ea typeface="Arial" panose="020B0604020202020204" pitchFamily="34" charset="0"/>
          <a:cs typeface="Arial" panose="020B0604020202020204" pitchFamily="34" charset="0"/>
        </a:defRPr>
      </a:lvl9pPr>
    </p:titleStyle>
    <p:bodyStyle>
      <a:lvl1pPr marL="192890" indent="-192890" algn="l" rtl="0" eaLnBrk="1" fontAlgn="base" hangingPunct="1">
        <a:spcBef>
          <a:spcPct val="20000"/>
        </a:spcBef>
        <a:spcAft>
          <a:spcPct val="0"/>
        </a:spcAft>
        <a:buChar char="•"/>
        <a:defRPr sz="1125">
          <a:solidFill>
            <a:schemeClr val="tx1"/>
          </a:solidFill>
          <a:latin typeface="+mn-lt"/>
          <a:ea typeface="+mn-ea"/>
          <a:cs typeface="+mn-cs"/>
        </a:defRPr>
      </a:lvl1pPr>
      <a:lvl2pPr marL="417929" indent="-160742" algn="l" rtl="0" eaLnBrk="1" fontAlgn="base" hangingPunct="1">
        <a:spcBef>
          <a:spcPct val="20000"/>
        </a:spcBef>
        <a:spcAft>
          <a:spcPct val="0"/>
        </a:spcAft>
        <a:buChar char="–"/>
        <a:defRPr sz="1013">
          <a:solidFill>
            <a:schemeClr val="tx1"/>
          </a:solidFill>
          <a:latin typeface="+mn-lt"/>
          <a:ea typeface="+mn-ea"/>
          <a:cs typeface="+mn-cs"/>
        </a:defRPr>
      </a:lvl2pPr>
      <a:lvl3pPr marL="642967" indent="-128594" algn="l" rtl="0" eaLnBrk="1" fontAlgn="base" hangingPunct="1">
        <a:spcBef>
          <a:spcPct val="20000"/>
        </a:spcBef>
        <a:spcAft>
          <a:spcPct val="0"/>
        </a:spcAft>
        <a:buChar char="•"/>
        <a:defRPr sz="900">
          <a:solidFill>
            <a:schemeClr val="tx1"/>
          </a:solidFill>
          <a:latin typeface="+mn-lt"/>
          <a:ea typeface="+mn-ea"/>
          <a:cs typeface="+mn-cs"/>
        </a:defRPr>
      </a:lvl3pPr>
      <a:lvl4pPr marL="900153" indent="-128594" algn="l" rtl="0" eaLnBrk="1" fontAlgn="base" hangingPunct="1">
        <a:spcBef>
          <a:spcPct val="20000"/>
        </a:spcBef>
        <a:spcAft>
          <a:spcPct val="0"/>
        </a:spcAft>
        <a:buChar char="–"/>
        <a:defRPr sz="788">
          <a:solidFill>
            <a:schemeClr val="tx1"/>
          </a:solidFill>
          <a:latin typeface="+mn-lt"/>
          <a:ea typeface="+mn-ea"/>
          <a:cs typeface="+mn-cs"/>
        </a:defRPr>
      </a:lvl4pPr>
      <a:lvl5pPr marL="1157340" indent="-128594" algn="l" rtl="0" eaLnBrk="1" fontAlgn="base" hangingPunct="1">
        <a:spcBef>
          <a:spcPct val="20000"/>
        </a:spcBef>
        <a:spcAft>
          <a:spcPct val="0"/>
        </a:spcAft>
        <a:buChar char="»"/>
        <a:defRPr sz="675">
          <a:solidFill>
            <a:schemeClr val="tx1"/>
          </a:solidFill>
          <a:latin typeface="+mn-lt"/>
          <a:ea typeface="+mn-ea"/>
          <a:cs typeface="+mn-cs"/>
        </a:defRPr>
      </a:lvl5pPr>
      <a:lvl6pPr marL="1414526" indent="-128594" algn="l" rtl="0" eaLnBrk="1" fontAlgn="base" hangingPunct="1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  <a:cs typeface="+mn-cs"/>
        </a:defRPr>
      </a:lvl6pPr>
      <a:lvl7pPr marL="1671713" indent="-128594" algn="l" rtl="0" eaLnBrk="1" fontAlgn="base" hangingPunct="1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  <a:cs typeface="+mn-cs"/>
        </a:defRPr>
      </a:lvl7pPr>
      <a:lvl8pPr marL="1928900" indent="-128594" algn="l" rtl="0" eaLnBrk="1" fontAlgn="base" hangingPunct="1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  <a:cs typeface="+mn-cs"/>
        </a:defRPr>
      </a:lvl8pPr>
      <a:lvl9pPr marL="2186087" indent="-128594" algn="l" rtl="0" eaLnBrk="1" fontAlgn="base" hangingPunct="1">
        <a:spcBef>
          <a:spcPct val="20000"/>
        </a:spcBef>
        <a:spcAft>
          <a:spcPct val="0"/>
        </a:spcAft>
        <a:buChar char="»"/>
        <a:defRPr sz="9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718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1pPr>
      <a:lvl2pPr marL="257187" algn="l" defTabSz="25718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514373" algn="l" defTabSz="25718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3pPr>
      <a:lvl4pPr marL="771560" algn="l" defTabSz="25718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4pPr>
      <a:lvl5pPr marL="1028747" algn="l" defTabSz="25718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5pPr>
      <a:lvl6pPr marL="1285933" algn="l" defTabSz="25718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6pPr>
      <a:lvl7pPr marL="1543120" algn="l" defTabSz="25718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7pPr>
      <a:lvl8pPr marL="1800307" algn="l" defTabSz="25718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8pPr>
      <a:lvl9pPr marL="2057493" algn="l" defTabSz="257187" rtl="0" eaLnBrk="1" latinLnBrk="0" hangingPunct="1">
        <a:defRPr sz="10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10" Type="http://schemas.openxmlformats.org/officeDocument/2006/relationships/image" Target="../media/image13.jpeg"/><Relationship Id="rId4" Type="http://schemas.openxmlformats.org/officeDocument/2006/relationships/image" Target="../media/image8.png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D792955-4D28-4674-9BE1-B0491A1874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37314" y="3220256"/>
            <a:ext cx="7261663" cy="1580344"/>
          </a:xfrm>
        </p:spPr>
        <p:txBody>
          <a:bodyPr/>
          <a:lstStyle/>
          <a:p>
            <a:pPr algn="ctr"/>
            <a:endParaRPr lang="en-US" sz="2874" b="1" dirty="0">
              <a:solidFill>
                <a:schemeClr val="tx1"/>
              </a:solidFill>
            </a:endParaRPr>
          </a:p>
          <a:p>
            <a:pPr algn="ctr"/>
            <a:r>
              <a:rPr lang="en-US" sz="2874" b="1" i="0" dirty="0">
                <a:solidFill>
                  <a:schemeClr val="tx1"/>
                </a:solidFill>
              </a:rPr>
              <a:t>Data was downloaded September 20, 2024</a:t>
            </a:r>
            <a:endParaRPr lang="en-NG" sz="2874" b="1" i="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87C74D-004C-46B7-820E-18406C3C01C8}"/>
              </a:ext>
            </a:extLst>
          </p:cNvPr>
          <p:cNvSpPr>
            <a:spLocks noGrp="1"/>
          </p:cNvSpPr>
          <p:nvPr>
            <p:ph type="ctrTitle" sz="quarter"/>
          </p:nvPr>
        </p:nvSpPr>
        <p:spPr>
          <a:xfrm>
            <a:off x="448408" y="632769"/>
            <a:ext cx="11728939" cy="2216448"/>
          </a:xfrm>
        </p:spPr>
        <p:txBody>
          <a:bodyPr/>
          <a:lstStyle/>
          <a:p>
            <a:pPr algn="ctr"/>
            <a:r>
              <a:rPr lang="en-US" altLang="en-US" sz="4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Bayelsa State RMNCAHN Report for August, 2024</a:t>
            </a:r>
            <a:br>
              <a:rPr lang="en-US" altLang="en-US" sz="4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</a:br>
            <a:r>
              <a:rPr lang="en-US" altLang="en-US" sz="4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Data Source: DHIS2 </a:t>
            </a:r>
            <a:endParaRPr lang="en-NG" sz="4400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18FF1E-1CC8-4BE2-7523-F76C0DE7365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81" y="4721909"/>
            <a:ext cx="2076302" cy="207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010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B839-1D6C-728D-AA42-3FDEF60D6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KOLOKUMA/OPOKUMA</a:t>
            </a:r>
            <a:endParaRPr lang="en-N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605792-E9ED-FB50-AE91-6A6071DB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3094EB6-4C45-D77D-4742-CD83B45D446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NG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FE16E8C5-CD04-5F16-9B35-F1B2AB6C0A0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999842039"/>
              </p:ext>
            </p:extLst>
          </p:nvPr>
        </p:nvGraphicFramePr>
        <p:xfrm>
          <a:off x="-1" y="1145406"/>
          <a:ext cx="12291460" cy="29587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72865">
                  <a:extLst>
                    <a:ext uri="{9D8B030D-6E8A-4147-A177-3AD203B41FA5}">
                      <a16:colId xmlns:a16="http://schemas.microsoft.com/office/drawing/2014/main" val="921115036"/>
                    </a:ext>
                  </a:extLst>
                </a:gridCol>
                <a:gridCol w="3072865">
                  <a:extLst>
                    <a:ext uri="{9D8B030D-6E8A-4147-A177-3AD203B41FA5}">
                      <a16:colId xmlns:a16="http://schemas.microsoft.com/office/drawing/2014/main" val="1639951439"/>
                    </a:ext>
                  </a:extLst>
                </a:gridCol>
                <a:gridCol w="3072865">
                  <a:extLst>
                    <a:ext uri="{9D8B030D-6E8A-4147-A177-3AD203B41FA5}">
                      <a16:colId xmlns:a16="http://schemas.microsoft.com/office/drawing/2014/main" val="3923889225"/>
                    </a:ext>
                  </a:extLst>
                </a:gridCol>
                <a:gridCol w="3072865">
                  <a:extLst>
                    <a:ext uri="{9D8B030D-6E8A-4147-A177-3AD203B41FA5}">
                      <a16:colId xmlns:a16="http://schemas.microsoft.com/office/drawing/2014/main" val="4068754637"/>
                    </a:ext>
                  </a:extLst>
                </a:gridCol>
              </a:tblGrid>
              <a:tr h="124388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KOLGA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Attendance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1st Visit 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4th visit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491871299"/>
                  </a:ext>
                </a:extLst>
              </a:tr>
              <a:tr h="693155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Alaere</a:t>
                      </a:r>
                      <a:r>
                        <a:rPr lang="en-GB" sz="2000" b="1" u="none" strike="noStrike" dirty="0">
                          <a:effectLst/>
                        </a:rPr>
                        <a:t> </a:t>
                      </a:r>
                      <a:r>
                        <a:rPr lang="en-GB" sz="2000" b="1" u="none" strike="noStrike" dirty="0" err="1">
                          <a:effectLst/>
                        </a:rPr>
                        <a:t>Alaibe</a:t>
                      </a:r>
                      <a:r>
                        <a:rPr lang="en-GB" sz="2000" b="1" u="none" strike="noStrike" dirty="0">
                          <a:effectLst/>
                        </a:rPr>
                        <a:t> Clinic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31183533"/>
                  </a:ext>
                </a:extLst>
              </a:tr>
              <a:tr h="510845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Ofonigbene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4111943"/>
                  </a:ext>
                </a:extLst>
              </a:tr>
              <a:tr h="510845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Kalama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36691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78074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B839-1D6C-728D-AA42-3FDEF60D6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NEMBE</a:t>
            </a:r>
            <a:endParaRPr lang="en-N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605792-E9ED-FB50-AE91-6A6071DB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11</a:t>
            </a:fld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E1C689EB-A382-9A12-2BB9-2638D0CAD94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596004050"/>
              </p:ext>
            </p:extLst>
          </p:nvPr>
        </p:nvGraphicFramePr>
        <p:xfrm>
          <a:off x="77001" y="1126155"/>
          <a:ext cx="12156708" cy="27458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39177">
                  <a:extLst>
                    <a:ext uri="{9D8B030D-6E8A-4147-A177-3AD203B41FA5}">
                      <a16:colId xmlns:a16="http://schemas.microsoft.com/office/drawing/2014/main" val="1430678781"/>
                    </a:ext>
                  </a:extLst>
                </a:gridCol>
                <a:gridCol w="3039177">
                  <a:extLst>
                    <a:ext uri="{9D8B030D-6E8A-4147-A177-3AD203B41FA5}">
                      <a16:colId xmlns:a16="http://schemas.microsoft.com/office/drawing/2014/main" val="298010406"/>
                    </a:ext>
                  </a:extLst>
                </a:gridCol>
                <a:gridCol w="3039177">
                  <a:extLst>
                    <a:ext uri="{9D8B030D-6E8A-4147-A177-3AD203B41FA5}">
                      <a16:colId xmlns:a16="http://schemas.microsoft.com/office/drawing/2014/main" val="3838875837"/>
                    </a:ext>
                  </a:extLst>
                </a:gridCol>
                <a:gridCol w="3039177">
                  <a:extLst>
                    <a:ext uri="{9D8B030D-6E8A-4147-A177-3AD203B41FA5}">
                      <a16:colId xmlns:a16="http://schemas.microsoft.com/office/drawing/2014/main" val="2012562712"/>
                    </a:ext>
                  </a:extLst>
                </a:gridCol>
              </a:tblGrid>
              <a:tr h="1310755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NEMBE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Attendance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1st Visit 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4th visit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7021572"/>
                  </a:ext>
                </a:extLst>
              </a:tr>
              <a:tr h="35877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Itieama</a:t>
                      </a:r>
                      <a:r>
                        <a:rPr lang="en-GB" sz="2000" b="1" u="none" strike="noStrike" dirty="0">
                          <a:effectLst/>
                        </a:rPr>
                        <a:t>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27214284"/>
                  </a:ext>
                </a:extLst>
              </a:tr>
              <a:tr h="35877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Igbeta-ewoama</a:t>
                      </a:r>
                      <a:r>
                        <a:rPr lang="en-GB" sz="2000" b="1" u="none" strike="noStrike" dirty="0">
                          <a:effectLst/>
                        </a:rPr>
                        <a:t>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02902258"/>
                  </a:ext>
                </a:extLst>
              </a:tr>
              <a:tr h="35877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Nembe</a:t>
                      </a: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Creek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01952863"/>
                  </a:ext>
                </a:extLst>
              </a:tr>
              <a:tr h="35877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Ologoama</a:t>
                      </a: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74678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1778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B839-1D6C-728D-AA42-3FDEF60D6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OGBIA</a:t>
            </a:r>
            <a:endParaRPr lang="en-N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605792-E9ED-FB50-AE91-6A6071DB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12</a:t>
            </a:fld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47A13B3C-7927-FBE1-E213-BF8EE40A644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19958445"/>
              </p:ext>
            </p:extLst>
          </p:nvPr>
        </p:nvGraphicFramePr>
        <p:xfrm>
          <a:off x="96253" y="1232034"/>
          <a:ext cx="11444440" cy="45546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61110">
                  <a:extLst>
                    <a:ext uri="{9D8B030D-6E8A-4147-A177-3AD203B41FA5}">
                      <a16:colId xmlns:a16="http://schemas.microsoft.com/office/drawing/2014/main" val="3397620497"/>
                    </a:ext>
                  </a:extLst>
                </a:gridCol>
                <a:gridCol w="2861110">
                  <a:extLst>
                    <a:ext uri="{9D8B030D-6E8A-4147-A177-3AD203B41FA5}">
                      <a16:colId xmlns:a16="http://schemas.microsoft.com/office/drawing/2014/main" val="2682539160"/>
                    </a:ext>
                  </a:extLst>
                </a:gridCol>
                <a:gridCol w="2861110">
                  <a:extLst>
                    <a:ext uri="{9D8B030D-6E8A-4147-A177-3AD203B41FA5}">
                      <a16:colId xmlns:a16="http://schemas.microsoft.com/office/drawing/2014/main" val="3246194960"/>
                    </a:ext>
                  </a:extLst>
                </a:gridCol>
                <a:gridCol w="2861110">
                  <a:extLst>
                    <a:ext uri="{9D8B030D-6E8A-4147-A177-3AD203B41FA5}">
                      <a16:colId xmlns:a16="http://schemas.microsoft.com/office/drawing/2014/main" val="2575512660"/>
                    </a:ext>
                  </a:extLst>
                </a:gridCol>
              </a:tblGrid>
              <a:tr h="1314813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OGBIA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Attendance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1st Visit 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4th visit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15804717"/>
                  </a:ext>
                </a:extLst>
              </a:tr>
              <a:tr h="53997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Akipelai</a:t>
                      </a:r>
                      <a:r>
                        <a:rPr lang="en-GB" sz="2000" b="1" u="none" strike="noStrike" dirty="0">
                          <a:effectLst/>
                        </a:rPr>
                        <a:t> Cottage Hospital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83932607"/>
                  </a:ext>
                </a:extLst>
              </a:tr>
              <a:tr h="53997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Ibelebiri</a:t>
                      </a:r>
                      <a:r>
                        <a:rPr lang="en-GB" sz="2000" b="1" u="none" strike="noStrike" dirty="0">
                          <a:effectLst/>
                        </a:rPr>
                        <a:t>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60544332"/>
                  </a:ext>
                </a:extLst>
              </a:tr>
              <a:tr h="53997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Idema</a:t>
                      </a:r>
                      <a:r>
                        <a:rPr lang="en-GB" sz="2000" b="1" u="none" strike="noStrike" dirty="0">
                          <a:effectLst/>
                        </a:rPr>
                        <a:t> Cottage Hospital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45306627"/>
                  </a:ext>
                </a:extLst>
              </a:tr>
              <a:tr h="53997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Otuabula</a:t>
                      </a:r>
                      <a:r>
                        <a:rPr lang="en-GB" sz="2000" b="1" u="none" strike="noStrike" dirty="0">
                          <a:effectLst/>
                        </a:rPr>
                        <a:t> 2 PHC 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22976014"/>
                  </a:ext>
                </a:extLst>
              </a:tr>
              <a:tr h="53997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Otuasega</a:t>
                      </a: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205453784"/>
                  </a:ext>
                </a:extLst>
              </a:tr>
              <a:tr h="53997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Care Clinic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890585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1023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B839-1D6C-728D-AA42-3FDEF60D6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SAGBAMA</a:t>
            </a:r>
            <a:endParaRPr lang="en-N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605792-E9ED-FB50-AE91-6A6071DB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13</a:t>
            </a:fld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7BCEF101-2166-AB87-DDBE-1EFFC28CC865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553694773"/>
              </p:ext>
            </p:extLst>
          </p:nvPr>
        </p:nvGraphicFramePr>
        <p:xfrm>
          <a:off x="134754" y="1203158"/>
          <a:ext cx="12195208" cy="27724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8802">
                  <a:extLst>
                    <a:ext uri="{9D8B030D-6E8A-4147-A177-3AD203B41FA5}">
                      <a16:colId xmlns:a16="http://schemas.microsoft.com/office/drawing/2014/main" val="2736873388"/>
                    </a:ext>
                  </a:extLst>
                </a:gridCol>
                <a:gridCol w="3048802">
                  <a:extLst>
                    <a:ext uri="{9D8B030D-6E8A-4147-A177-3AD203B41FA5}">
                      <a16:colId xmlns:a16="http://schemas.microsoft.com/office/drawing/2014/main" val="3214467196"/>
                    </a:ext>
                  </a:extLst>
                </a:gridCol>
                <a:gridCol w="3048802">
                  <a:extLst>
                    <a:ext uri="{9D8B030D-6E8A-4147-A177-3AD203B41FA5}">
                      <a16:colId xmlns:a16="http://schemas.microsoft.com/office/drawing/2014/main" val="744257083"/>
                    </a:ext>
                  </a:extLst>
                </a:gridCol>
                <a:gridCol w="3048802">
                  <a:extLst>
                    <a:ext uri="{9D8B030D-6E8A-4147-A177-3AD203B41FA5}">
                      <a16:colId xmlns:a16="http://schemas.microsoft.com/office/drawing/2014/main" val="2337370503"/>
                    </a:ext>
                  </a:extLst>
                </a:gridCol>
              </a:tblGrid>
              <a:tr h="101318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SAGBAMA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Attendance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1st Visit 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4th visit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51603005"/>
                  </a:ext>
                </a:extLst>
              </a:tr>
              <a:tr h="37897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Akeddei</a:t>
                      </a:r>
                      <a:r>
                        <a:rPr lang="en-GB" sz="2000" b="1" u="none" strike="noStrike" dirty="0">
                          <a:effectLst/>
                        </a:rPr>
                        <a:t>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375061736"/>
                  </a:ext>
                </a:extLst>
              </a:tr>
              <a:tr h="37897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Anyama-Ibeni</a:t>
                      </a:r>
                      <a:r>
                        <a:rPr lang="en-GB" sz="2000" b="1" u="none" strike="noStrike" dirty="0">
                          <a:effectLst/>
                        </a:rPr>
                        <a:t>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11588868"/>
                  </a:ext>
                </a:extLst>
              </a:tr>
              <a:tr h="37897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Eriama</a:t>
                      </a:r>
                      <a:r>
                        <a:rPr lang="en-GB" sz="2000" b="1" u="none" strike="noStrike" dirty="0">
                          <a:effectLst/>
                        </a:rPr>
                        <a:t>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7106514"/>
                  </a:ext>
                </a:extLst>
              </a:tr>
              <a:tr h="22429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Kanaan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88526838"/>
                  </a:ext>
                </a:extLst>
              </a:tr>
              <a:tr h="22429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Okumbiri</a:t>
                      </a: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7260137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2309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B839-1D6C-728D-AA42-3FDEF60D6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SOUTHERN IJAW</a:t>
            </a:r>
            <a:endParaRPr lang="en-N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605792-E9ED-FB50-AE91-6A6071DB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14</a:t>
            </a:fld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26662DF-F237-C0EC-FF1C-AF1015F946B8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428934006"/>
              </p:ext>
            </p:extLst>
          </p:nvPr>
        </p:nvGraphicFramePr>
        <p:xfrm>
          <a:off x="154003" y="1145406"/>
          <a:ext cx="12002704" cy="44260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0676">
                  <a:extLst>
                    <a:ext uri="{9D8B030D-6E8A-4147-A177-3AD203B41FA5}">
                      <a16:colId xmlns:a16="http://schemas.microsoft.com/office/drawing/2014/main" val="3843573023"/>
                    </a:ext>
                  </a:extLst>
                </a:gridCol>
                <a:gridCol w="3000676">
                  <a:extLst>
                    <a:ext uri="{9D8B030D-6E8A-4147-A177-3AD203B41FA5}">
                      <a16:colId xmlns:a16="http://schemas.microsoft.com/office/drawing/2014/main" val="2492363513"/>
                    </a:ext>
                  </a:extLst>
                </a:gridCol>
                <a:gridCol w="3000676">
                  <a:extLst>
                    <a:ext uri="{9D8B030D-6E8A-4147-A177-3AD203B41FA5}">
                      <a16:colId xmlns:a16="http://schemas.microsoft.com/office/drawing/2014/main" val="3950283532"/>
                    </a:ext>
                  </a:extLst>
                </a:gridCol>
                <a:gridCol w="3000676">
                  <a:extLst>
                    <a:ext uri="{9D8B030D-6E8A-4147-A177-3AD203B41FA5}">
                      <a16:colId xmlns:a16="http://schemas.microsoft.com/office/drawing/2014/main" val="499556303"/>
                    </a:ext>
                  </a:extLst>
                </a:gridCol>
              </a:tblGrid>
              <a:tr h="954587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SILGA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Attendance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1st Visit 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effectLst/>
                        </a:rPr>
                        <a:t>August 2024 ANC 4th visit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5996424"/>
                  </a:ext>
                </a:extLst>
              </a:tr>
              <a:tr h="211321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Amatolo</a:t>
                      </a:r>
                      <a:r>
                        <a:rPr lang="en-GB" sz="2000" b="1" u="none" strike="noStrike" dirty="0">
                          <a:effectLst/>
                        </a:rPr>
                        <a:t>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14086696"/>
                  </a:ext>
                </a:extLst>
              </a:tr>
              <a:tr h="211321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Ikebiri</a:t>
                      </a:r>
                      <a:r>
                        <a:rPr lang="en-GB" sz="2000" b="1" u="none" strike="noStrike" dirty="0">
                          <a:effectLst/>
                        </a:rPr>
                        <a:t>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201805058"/>
                  </a:ext>
                </a:extLst>
              </a:tr>
              <a:tr h="357059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Igeibiri</a:t>
                      </a:r>
                      <a:r>
                        <a:rPr lang="en-GB" sz="2000" b="1" u="none" strike="noStrike" dirty="0">
                          <a:effectLst/>
                        </a:rPr>
                        <a:t>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81619327"/>
                  </a:ext>
                </a:extLst>
              </a:tr>
              <a:tr h="357059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Ikienghenbiri</a:t>
                      </a:r>
                      <a:r>
                        <a:rPr lang="en-GB" sz="2000" b="1" u="none" strike="noStrike" dirty="0">
                          <a:effectLst/>
                        </a:rPr>
                        <a:t>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0000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728745"/>
                  </a:ext>
                </a:extLst>
              </a:tr>
              <a:tr h="357059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Ozezibiri</a:t>
                      </a:r>
                      <a:r>
                        <a:rPr lang="en-GB" sz="2000" b="1" u="none" strike="noStrike" dirty="0">
                          <a:effectLst/>
                        </a:rPr>
                        <a:t>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83748533"/>
                  </a:ext>
                </a:extLst>
              </a:tr>
              <a:tr h="53194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Kokologbene</a:t>
                      </a: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8704219"/>
                  </a:ext>
                </a:extLst>
              </a:tr>
              <a:tr h="531946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Koluama</a:t>
                      </a: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1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97424495"/>
                  </a:ext>
                </a:extLst>
              </a:tr>
              <a:tr h="357059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err="1">
                          <a:effectLst/>
                        </a:rPr>
                        <a:t>Oweikorogha</a:t>
                      </a:r>
                      <a:r>
                        <a:rPr lang="en-GB" sz="2000" b="1" u="none" strike="noStrike" dirty="0">
                          <a:effectLst/>
                        </a:rPr>
                        <a:t> PHC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>
                          <a:effectLst/>
                        </a:rPr>
                        <a:t>0</a:t>
                      </a:r>
                      <a:endParaRPr lang="en-NG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u="none" strike="noStrike" dirty="0">
                          <a:effectLst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556037187"/>
                  </a:ext>
                </a:extLst>
              </a:tr>
              <a:tr h="357059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Tugogbene</a:t>
                      </a: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30973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0496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B839-1D6C-728D-AA42-3FDEF60D6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YENAGOA</a:t>
            </a:r>
            <a:endParaRPr lang="en-N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605792-E9ED-FB50-AE91-6A6071DB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15</a:t>
            </a:fld>
            <a:endParaRPr lang="en-US" dirty="0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7CBAB7D-7320-3176-5FCC-0CE7DEDC977F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760187091"/>
              </p:ext>
            </p:extLst>
          </p:nvPr>
        </p:nvGraphicFramePr>
        <p:xfrm>
          <a:off x="0" y="1021237"/>
          <a:ext cx="12195212" cy="570873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48803">
                  <a:extLst>
                    <a:ext uri="{9D8B030D-6E8A-4147-A177-3AD203B41FA5}">
                      <a16:colId xmlns:a16="http://schemas.microsoft.com/office/drawing/2014/main" val="2853154295"/>
                    </a:ext>
                  </a:extLst>
                </a:gridCol>
                <a:gridCol w="3048803">
                  <a:extLst>
                    <a:ext uri="{9D8B030D-6E8A-4147-A177-3AD203B41FA5}">
                      <a16:colId xmlns:a16="http://schemas.microsoft.com/office/drawing/2014/main" val="571093360"/>
                    </a:ext>
                  </a:extLst>
                </a:gridCol>
                <a:gridCol w="3048803">
                  <a:extLst>
                    <a:ext uri="{9D8B030D-6E8A-4147-A177-3AD203B41FA5}">
                      <a16:colId xmlns:a16="http://schemas.microsoft.com/office/drawing/2014/main" val="4075316640"/>
                    </a:ext>
                  </a:extLst>
                </a:gridCol>
                <a:gridCol w="3048803">
                  <a:extLst>
                    <a:ext uri="{9D8B030D-6E8A-4147-A177-3AD203B41FA5}">
                      <a16:colId xmlns:a16="http://schemas.microsoft.com/office/drawing/2014/main" val="3179673770"/>
                    </a:ext>
                  </a:extLst>
                </a:gridCol>
              </a:tblGrid>
              <a:tr h="551828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u="none" strike="noStrike">
                          <a:effectLst/>
                        </a:rPr>
                        <a:t>YENAGOA</a:t>
                      </a:r>
                      <a:endParaRPr lang="en-GB" sz="1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u="none" strike="noStrike" dirty="0">
                          <a:effectLst/>
                        </a:rPr>
                        <a:t>August 2024 ANC Attendance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u="none" strike="noStrike" dirty="0">
                          <a:effectLst/>
                        </a:rPr>
                        <a:t>August 2024 ANC 1st Visit 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u="none" strike="noStrike" dirty="0">
                          <a:effectLst/>
                        </a:rPr>
                        <a:t>August 2024 ANC 4th visit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1438392337"/>
                  </a:ext>
                </a:extLst>
              </a:tr>
              <a:tr h="432061">
                <a:tc>
                  <a:txBody>
                    <a:bodyPr/>
                    <a:lstStyle/>
                    <a:p>
                      <a:pPr marL="0" marR="0" lvl="0" indent="0" algn="l" defTabSz="35202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Agbura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>
                          <a:effectLst/>
                        </a:rPr>
                        <a:t>0</a:t>
                      </a:r>
                      <a:endParaRPr lang="en-NG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>
                          <a:effectLst/>
                        </a:rPr>
                        <a:t>0</a:t>
                      </a:r>
                      <a:endParaRPr lang="en-NG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355710509"/>
                  </a:ext>
                </a:extLst>
              </a:tr>
              <a:tr h="357248">
                <a:tc>
                  <a:txBody>
                    <a:bodyPr/>
                    <a:lstStyle/>
                    <a:p>
                      <a:pPr marL="0" marR="0" lvl="0" indent="0" algn="l" defTabSz="35202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Akaibiri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1319916806"/>
                  </a:ext>
                </a:extLst>
              </a:tr>
              <a:tr h="281724">
                <a:tc>
                  <a:txBody>
                    <a:bodyPr/>
                    <a:lstStyle/>
                    <a:p>
                      <a:pPr marL="0" marR="0" lvl="0" indent="0" algn="l" defTabSz="35202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dirty="0" err="1">
                          <a:effectLst/>
                        </a:rPr>
                        <a:t>Ayama</a:t>
                      </a:r>
                      <a:r>
                        <a:rPr lang="en-GB" sz="1400" b="0" u="none" strike="noStrike" dirty="0">
                          <a:effectLst/>
                        </a:rPr>
                        <a:t> PHC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3469195585"/>
                  </a:ext>
                </a:extLst>
              </a:tr>
              <a:tr h="281724">
                <a:tc>
                  <a:txBody>
                    <a:bodyPr/>
                    <a:lstStyle/>
                    <a:p>
                      <a:pPr marL="0" marR="0" lvl="0" indent="0" algn="l" defTabSz="35202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dirty="0" err="1">
                          <a:effectLst/>
                        </a:rPr>
                        <a:t>Bumoundi-gbene</a:t>
                      </a:r>
                      <a:r>
                        <a:rPr lang="en-GB" sz="1400" b="0" u="none" strike="noStrike" dirty="0">
                          <a:effectLst/>
                        </a:rPr>
                        <a:t> PHC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2445587106"/>
                  </a:ext>
                </a:extLst>
              </a:tr>
              <a:tr h="281724">
                <a:tc>
                  <a:txBody>
                    <a:bodyPr/>
                    <a:lstStyle/>
                    <a:p>
                      <a:pPr marL="0" marR="0" lvl="0" indent="0" algn="l" defTabSz="35202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dirty="0" err="1">
                          <a:effectLst/>
                        </a:rPr>
                        <a:t>Egbebiri</a:t>
                      </a:r>
                      <a:r>
                        <a:rPr lang="en-GB" sz="1400" b="0" u="none" strike="noStrike" dirty="0">
                          <a:effectLst/>
                        </a:rPr>
                        <a:t> PHC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2485456599"/>
                  </a:ext>
                </a:extLst>
              </a:tr>
              <a:tr h="281724">
                <a:tc>
                  <a:txBody>
                    <a:bodyPr/>
                    <a:lstStyle/>
                    <a:p>
                      <a:pPr marL="0" marR="0" lvl="0" indent="0" algn="l" defTabSz="35202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dirty="0">
                          <a:effectLst/>
                        </a:rPr>
                        <a:t> </a:t>
                      </a:r>
                      <a:r>
                        <a:rPr lang="en-GB" sz="1400" b="0" u="none" strike="noStrike" dirty="0" err="1">
                          <a:effectLst/>
                        </a:rPr>
                        <a:t>Nedugo</a:t>
                      </a:r>
                      <a:r>
                        <a:rPr lang="en-GB" sz="1400" b="0" u="none" strike="noStrike" dirty="0">
                          <a:effectLst/>
                        </a:rPr>
                        <a:t> PHC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>
                          <a:effectLst/>
                        </a:rPr>
                        <a:t>0</a:t>
                      </a:r>
                      <a:endParaRPr lang="en-NG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>
                          <a:effectLst/>
                        </a:rPr>
                        <a:t>0</a:t>
                      </a:r>
                      <a:endParaRPr lang="en-NG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2882690635"/>
                  </a:ext>
                </a:extLst>
              </a:tr>
              <a:tr h="28172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Ogboloma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515877136"/>
                  </a:ext>
                </a:extLst>
              </a:tr>
              <a:tr h="28172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Ogu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2913148968"/>
                  </a:ext>
                </a:extLst>
              </a:tr>
              <a:tr h="281724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Tuburu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2121422026"/>
                  </a:ext>
                </a:extLst>
              </a:tr>
              <a:tr h="217329">
                <a:tc>
                  <a:txBody>
                    <a:bodyPr/>
                    <a:lstStyle/>
                    <a:p>
                      <a:pPr marL="0" marR="0" lvl="0" indent="0" algn="l" defTabSz="35202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Yenaka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Primary Health Clinic</a:t>
                      </a:r>
                    </a:p>
                  </a:txBody>
                  <a:tcPr marL="4477" marR="4477" marT="4477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096883"/>
                  </a:ext>
                </a:extLst>
              </a:tr>
              <a:tr h="281724">
                <a:tc>
                  <a:txBody>
                    <a:bodyPr/>
                    <a:lstStyle/>
                    <a:p>
                      <a:pPr marL="0" marR="0" lvl="0" indent="0" algn="l" defTabSz="35202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Yenegwe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4477" marR="4477" marT="4477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521468"/>
                  </a:ext>
                </a:extLst>
              </a:tr>
              <a:tr h="407258">
                <a:tc>
                  <a:txBody>
                    <a:bodyPr/>
                    <a:lstStyle/>
                    <a:p>
                      <a:pPr marL="0" marR="0" lvl="0" indent="0" algn="l" defTabSz="35202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Bayelsa State House of Assembly Clinic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3719941588"/>
                  </a:ext>
                </a:extLst>
              </a:tr>
              <a:tr h="225845">
                <a:tc>
                  <a:txBody>
                    <a:bodyPr/>
                    <a:lstStyle/>
                    <a:p>
                      <a:pPr marL="0" marR="0" lvl="0" indent="0" algn="l" defTabSz="35202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dirty="0" err="1">
                          <a:effectLst/>
                        </a:rPr>
                        <a:t>Diete</a:t>
                      </a:r>
                      <a:r>
                        <a:rPr lang="en-GB" sz="1400" b="0" u="none" strike="noStrike" dirty="0">
                          <a:effectLst/>
                        </a:rPr>
                        <a:t>-Koki Memorial Hospital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400" b="0" u="none" strike="noStrike" dirty="0">
                          <a:effectLst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1966388636"/>
                  </a:ext>
                </a:extLst>
              </a:tr>
              <a:tr h="225845">
                <a:tc>
                  <a:txBody>
                    <a:bodyPr/>
                    <a:lstStyle/>
                    <a:p>
                      <a:pPr marL="0" marR="0" lvl="0" indent="0" algn="l" defTabSz="35202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strike="noStrike" dirty="0" err="1">
                          <a:effectLst/>
                        </a:rPr>
                        <a:t>Ikibiri</a:t>
                      </a:r>
                      <a:r>
                        <a:rPr lang="en-GB" sz="1400" b="0" u="none" strike="noStrike" dirty="0">
                          <a:effectLst/>
                        </a:rPr>
                        <a:t> Cottage Hospital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1573018146"/>
                  </a:ext>
                </a:extLst>
              </a:tr>
              <a:tr h="225845">
                <a:tc>
                  <a:txBody>
                    <a:bodyPr/>
                    <a:lstStyle/>
                    <a:p>
                      <a:pPr marL="0" marR="0" lvl="0" indent="0" algn="l" defTabSz="352021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Yenagoa Federal Medical Centre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4221169457"/>
                  </a:ext>
                </a:extLst>
              </a:tr>
              <a:tr h="35604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Nigeria Air Force Medical Centre</a:t>
                      </a: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2416014782"/>
                  </a:ext>
                </a:extLst>
              </a:tr>
              <a:tr h="430192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Niger Delta University Teaching Hospital</a:t>
                      </a: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477" marR="4477" marT="4477" marB="0" anchor="b"/>
                </a:tc>
                <a:extLst>
                  <a:ext uri="{0D108BD9-81ED-4DB2-BD59-A6C34878D82A}">
                    <a16:rowId xmlns:a16="http://schemas.microsoft.com/office/drawing/2014/main" val="661232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4875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B839-1D6C-728D-AA42-3FDEF60D6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YENAGOA</a:t>
            </a:r>
            <a:endParaRPr lang="en-N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605792-E9ED-FB50-AE91-6A6071DB9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16</a:t>
            </a:fld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A5C602B9-E085-A506-26A0-1444A91492A9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20529643"/>
              </p:ext>
            </p:extLst>
          </p:nvPr>
        </p:nvGraphicFramePr>
        <p:xfrm>
          <a:off x="0" y="1219199"/>
          <a:ext cx="12589844" cy="56981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19099">
                  <a:extLst>
                    <a:ext uri="{9D8B030D-6E8A-4147-A177-3AD203B41FA5}">
                      <a16:colId xmlns:a16="http://schemas.microsoft.com/office/drawing/2014/main" val="3025763086"/>
                    </a:ext>
                  </a:extLst>
                </a:gridCol>
                <a:gridCol w="2675823">
                  <a:extLst>
                    <a:ext uri="{9D8B030D-6E8A-4147-A177-3AD203B41FA5}">
                      <a16:colId xmlns:a16="http://schemas.microsoft.com/office/drawing/2014/main" val="1577229644"/>
                    </a:ext>
                  </a:extLst>
                </a:gridCol>
                <a:gridCol w="3147461">
                  <a:extLst>
                    <a:ext uri="{9D8B030D-6E8A-4147-A177-3AD203B41FA5}">
                      <a16:colId xmlns:a16="http://schemas.microsoft.com/office/drawing/2014/main" val="2991050186"/>
                    </a:ext>
                  </a:extLst>
                </a:gridCol>
                <a:gridCol w="3147461">
                  <a:extLst>
                    <a:ext uri="{9D8B030D-6E8A-4147-A177-3AD203B41FA5}">
                      <a16:colId xmlns:a16="http://schemas.microsoft.com/office/drawing/2014/main" val="1654994924"/>
                    </a:ext>
                  </a:extLst>
                </a:gridCol>
              </a:tblGrid>
              <a:tr h="623627"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>
                          <a:effectLst/>
                        </a:rPr>
                        <a:t>YENAGOA</a:t>
                      </a:r>
                      <a:endParaRPr lang="en-GB" sz="1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August 2024 ANC Attendance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August 2024 ANC 1st Visit 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u="none" strike="noStrike" dirty="0">
                          <a:effectLst/>
                        </a:rPr>
                        <a:t>August 2024 ANC 4th visit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917569830"/>
                  </a:ext>
                </a:extLst>
              </a:tr>
              <a:tr h="3289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Alfa Clinic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3532068743"/>
                  </a:ext>
                </a:extLst>
              </a:tr>
              <a:tr h="3289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Ark Hospital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514546040"/>
                  </a:ext>
                </a:extLst>
              </a:tr>
              <a:tr h="46177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Believer's Faith Medical Clinic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 dirty="0">
                          <a:effectLst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 dirty="0">
                          <a:effectLst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4249086358"/>
                  </a:ext>
                </a:extLst>
              </a:tr>
              <a:tr h="46177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 George Hospital</a:t>
                      </a: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2028176055"/>
                  </a:ext>
                </a:extLst>
              </a:tr>
              <a:tr h="46177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Divine Grace Medical Centre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 dirty="0">
                          <a:effectLst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2391559147"/>
                  </a:ext>
                </a:extLst>
              </a:tr>
              <a:tr h="65313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 err="1">
                          <a:effectLst/>
                        </a:rPr>
                        <a:t>Ebiekure</a:t>
                      </a:r>
                      <a:r>
                        <a:rPr lang="en-GB" sz="1600" b="1" u="none" strike="noStrike" dirty="0">
                          <a:effectLst/>
                        </a:rPr>
                        <a:t> PHC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 dirty="0">
                          <a:effectLst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 dirty="0">
                          <a:effectLst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1793997498"/>
                  </a:ext>
                </a:extLst>
              </a:tr>
              <a:tr h="34751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Family Care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 dirty="0">
                          <a:effectLst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855449539"/>
                  </a:ext>
                </a:extLst>
              </a:tr>
              <a:tr h="34751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Frank west Specialist Hospital</a:t>
                      </a: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2954242828"/>
                  </a:ext>
                </a:extLst>
              </a:tr>
              <a:tr h="34751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Hoffman and Bright Hospital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 dirty="0">
                          <a:effectLst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3563548852"/>
                  </a:ext>
                </a:extLst>
              </a:tr>
              <a:tr h="34751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Mercy &amp; Favour Clinic &amp; Diagnostic Services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458519923"/>
                  </a:ext>
                </a:extLst>
              </a:tr>
              <a:tr h="34751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The Bay Clinic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2532576472"/>
                  </a:ext>
                </a:extLst>
              </a:tr>
              <a:tr h="32894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Mercy Seat Hospital And Medical Service Ltd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>
                          <a:effectLst/>
                        </a:rPr>
                        <a:t>0</a:t>
                      </a:r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1800" b="1" u="none" strike="noStrike" dirty="0">
                          <a:effectLst/>
                        </a:rPr>
                        <a:t>0</a:t>
                      </a:r>
                      <a:endParaRPr lang="en-NG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028" marR="4028" marT="4028" marB="0" anchor="b"/>
                </a:tc>
                <a:extLst>
                  <a:ext uri="{0D108BD9-81ED-4DB2-BD59-A6C34878D82A}">
                    <a16:rowId xmlns:a16="http://schemas.microsoft.com/office/drawing/2014/main" val="3025899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9988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36FCC-9C95-9041-96E3-9779B4AA8DF6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NG"/>
              <a:t>CHILD HEALTH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9326B3-D667-6A48-8AB9-CB01ACACA7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17</a:t>
            </a:fld>
            <a:endParaRPr lang="en-US" dirty="0">
              <a:ea typeface="MS PGothic" panose="020B0600070205080204" pitchFamily="34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0FEFFC-E36B-9136-25E6-3F6E70D5C5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5" y="135226"/>
            <a:ext cx="749055" cy="74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422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D645C48-2C65-0E44-8C87-E664147A1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549" y="149176"/>
            <a:ext cx="10335745" cy="694925"/>
          </a:xfrm>
        </p:spPr>
        <p:txBody>
          <a:bodyPr/>
          <a:lstStyle/>
          <a:p>
            <a:r>
              <a:rPr lang="en-NG" sz="2400" dirty="0"/>
              <a:t>Nutrition: </a:t>
            </a:r>
            <a:r>
              <a:rPr lang="en-US" sz="2400" dirty="0"/>
              <a:t>Comparing </a:t>
            </a:r>
            <a:r>
              <a:rPr lang="en-NG" sz="2400" dirty="0"/>
              <a:t>Selected Indicators for </a:t>
            </a:r>
            <a:r>
              <a:rPr lang="en-US" sz="2400" dirty="0"/>
              <a:t>Bayelsa </a:t>
            </a:r>
            <a:r>
              <a:rPr lang="en-NG" sz="2400" dirty="0"/>
              <a:t>–</a:t>
            </a:r>
            <a:r>
              <a:rPr lang="en-US" sz="2400" dirty="0"/>
              <a:t> January - August 2024</a:t>
            </a:r>
            <a:endParaRPr lang="en-NG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D3FD41-31DF-BD44-88F8-13299369E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90717">
              <a:defRPr/>
            </a:pPr>
            <a:fld id="{4A0ACF5A-AF10-48F9-8A78-5825A055A0E9}" type="slidenum">
              <a:rPr lang="en-US">
                <a:latin typeface="Calibri"/>
                <a:ea typeface="MS PGothic" panose="020B0600070205080204" pitchFamily="34" charset="-128"/>
              </a:rPr>
              <a:pPr defTabSz="890717">
                <a:defRPr/>
              </a:pPr>
              <a:t>18</a:t>
            </a:fld>
            <a:endParaRPr lang="en-US">
              <a:latin typeface="Calibri"/>
              <a:ea typeface="MS PGothic" panose="020B0600070205080204" pitchFamily="34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8E37E8-706D-F5F5-8556-50516652E8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5" y="135226"/>
            <a:ext cx="749055" cy="749055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CEBD264-7AD4-3AD2-2CAD-562BC235F4D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7369606"/>
              </p:ext>
            </p:extLst>
          </p:nvPr>
        </p:nvGraphicFramePr>
        <p:xfrm>
          <a:off x="0" y="996200"/>
          <a:ext cx="6073003" cy="3161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61A9D148-03D3-2F7F-1E62-4172276E2E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01791757"/>
              </p:ext>
            </p:extLst>
          </p:nvPr>
        </p:nvGraphicFramePr>
        <p:xfrm>
          <a:off x="6073003" y="996199"/>
          <a:ext cx="6442846" cy="31619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B04D6607-EE8F-0581-516C-D9E5C654C4A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5108495"/>
              </p:ext>
            </p:extLst>
          </p:nvPr>
        </p:nvGraphicFramePr>
        <p:xfrm>
          <a:off x="0" y="4158106"/>
          <a:ext cx="12515849" cy="2699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6431504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D645C48-2C65-0E44-8C87-E664147A1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549" y="149176"/>
            <a:ext cx="10335745" cy="694925"/>
          </a:xfrm>
        </p:spPr>
        <p:txBody>
          <a:bodyPr/>
          <a:lstStyle/>
          <a:p>
            <a:r>
              <a:rPr lang="en-US" sz="2800" dirty="0"/>
              <a:t>Child Health</a:t>
            </a:r>
            <a:r>
              <a:rPr lang="en-NG" sz="2800" dirty="0"/>
              <a:t>: Selected Indicators for </a:t>
            </a:r>
            <a:r>
              <a:rPr lang="en-US" sz="2800" dirty="0"/>
              <a:t>Bayelsa in August, </a:t>
            </a:r>
            <a:r>
              <a:rPr lang="en-NG" sz="2800" dirty="0"/>
              <a:t>202</a:t>
            </a:r>
            <a:r>
              <a:rPr lang="en-US" sz="2800" dirty="0"/>
              <a:t>4</a:t>
            </a:r>
            <a:endParaRPr lang="en-NG" sz="2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D3FD41-31DF-BD44-88F8-13299369E4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8907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0ACF5A-AF10-48F9-8A78-5825A055A0E9}" type="slidenum">
              <a:rPr kumimoji="0" lang="en-US" sz="770" b="0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MS PGothic" panose="020B0600070205080204" pitchFamily="34" charset="-128"/>
                <a:cs typeface="+mn-cs"/>
              </a:rPr>
              <a:pPr marL="0" marR="0" lvl="0" indent="0" algn="r" defTabSz="8907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770" b="0" i="1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MS PGothic" panose="020B0600070205080204" pitchFamily="34" charset="-128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5021BDA-471E-38FC-2C7F-A5A47440AE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5" y="135226"/>
            <a:ext cx="749055" cy="749055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5D2881F-2918-CCA5-D616-C144C8804E6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7726549"/>
              </p:ext>
            </p:extLst>
          </p:nvPr>
        </p:nvGraphicFramePr>
        <p:xfrm>
          <a:off x="11210" y="1052999"/>
          <a:ext cx="4129998" cy="57888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96E63535-D555-437A-BAB8-EE87A910E9D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7240247"/>
              </p:ext>
            </p:extLst>
          </p:nvPr>
        </p:nvGraphicFramePr>
        <p:xfrm>
          <a:off x="4141207" y="1053000"/>
          <a:ext cx="4129997" cy="58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DE30B06E-CC0D-4105-8BBC-6098580D53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1153637"/>
              </p:ext>
            </p:extLst>
          </p:nvPr>
        </p:nvGraphicFramePr>
        <p:xfrm>
          <a:off x="8271203" y="1052999"/>
          <a:ext cx="4216435" cy="5805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98994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1E0E61C4-4D37-28E1-D23A-0E65714B95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38688" y="2546805"/>
            <a:ext cx="8761095" cy="3629405"/>
          </a:xfrm>
        </p:spPr>
        <p:txBody>
          <a:bodyPr/>
          <a:lstStyle/>
          <a:p>
            <a:pPr marL="812250" lvl="1" indent="-342900" defTabSz="93869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2400" dirty="0"/>
              <a:t>Brief State background</a:t>
            </a:r>
          </a:p>
          <a:p>
            <a:pPr marL="812250" lvl="1" indent="-342900" defTabSz="93869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2400" dirty="0"/>
              <a:t>Reports of key indicators</a:t>
            </a:r>
          </a:p>
          <a:p>
            <a:pPr marL="812250" lvl="1" indent="-342900" defTabSz="93869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2400" dirty="0"/>
              <a:t>Maternal indicators</a:t>
            </a:r>
          </a:p>
          <a:p>
            <a:pPr marL="1120268" lvl="2" indent="-342900" defTabSz="93869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2000" dirty="0"/>
              <a:t>LGA Performance</a:t>
            </a:r>
          </a:p>
          <a:p>
            <a:pPr marL="812250" lvl="1" indent="-342900" defTabSz="93869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2400" dirty="0"/>
              <a:t>Child health indicators</a:t>
            </a:r>
          </a:p>
          <a:p>
            <a:pPr marL="812250" lvl="1" indent="-342900" defTabSz="938699">
              <a:lnSpc>
                <a:spcPct val="150000"/>
              </a:lnSpc>
              <a:buFont typeface="Wingdings" panose="05000000000000000000" pitchFamily="2" charset="2"/>
              <a:buChar char="§"/>
              <a:defRPr/>
            </a:pPr>
            <a:r>
              <a:rPr lang="en-GB" sz="2400" dirty="0"/>
              <a:t>Key Findings</a:t>
            </a:r>
            <a:endParaRPr lang="en-US" sz="140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98077F-BE11-417B-B30B-948F0CABA312}"/>
              </a:ext>
            </a:extLst>
          </p:cNvPr>
          <p:cNvSpPr>
            <a:spLocks noGrp="1"/>
          </p:cNvSpPr>
          <p:nvPr>
            <p:ph type="ctrTitle" sz="quarter"/>
          </p:nvPr>
        </p:nvSpPr>
        <p:spPr>
          <a:xfrm>
            <a:off x="938689" y="1629231"/>
            <a:ext cx="10638473" cy="917575"/>
          </a:xfrm>
        </p:spPr>
        <p:txBody>
          <a:bodyPr anchor="t"/>
          <a:lstStyle/>
          <a:p>
            <a:r>
              <a:rPr lang="en-US" sz="3696" dirty="0"/>
              <a:t>Presentation Outline</a:t>
            </a:r>
            <a:br>
              <a:rPr lang="en-US" sz="3696" dirty="0"/>
            </a:br>
            <a:br>
              <a:rPr lang="en-US" sz="3696" dirty="0"/>
            </a:br>
            <a:endParaRPr lang="en-NG" sz="3696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342688" y="6618288"/>
            <a:ext cx="1173162" cy="223837"/>
          </a:xfrm>
        </p:spPr>
        <p:txBody>
          <a:bodyPr/>
          <a:lstStyle/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2</a:t>
            </a:fld>
            <a:endParaRPr lang="en-US" dirty="0">
              <a:ea typeface="MS PGothic" panose="020B0600070205080204" pitchFamily="34" charset="-128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0ABDEB-1DC6-B7A4-3DD5-3249DD9433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41" y="5625049"/>
            <a:ext cx="1173162" cy="117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2995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DC94FA-A0DF-4FBF-8245-9C8FF9307F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12515850" cy="662609"/>
          </a:xfrm>
        </p:spPr>
        <p:txBody>
          <a:bodyPr/>
          <a:lstStyle/>
          <a:p>
            <a:r>
              <a:rPr lang="en-US" sz="3600" dirty="0"/>
              <a:t>Key Findings</a:t>
            </a:r>
            <a:endParaRPr lang="en-NG" sz="360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49878025-4792-475F-9066-CE316F040A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32522" y="1223888"/>
            <a:ext cx="12231756" cy="5634111"/>
          </a:xfrm>
        </p:spPr>
        <p:txBody>
          <a:bodyPr>
            <a:noAutofit/>
          </a:bodyPr>
          <a:lstStyle/>
          <a:p>
            <a:pPr>
              <a:spcBef>
                <a:spcPts val="748"/>
              </a:spcBef>
              <a:spcAft>
                <a:spcPts val="584"/>
              </a:spcAft>
            </a:pPr>
            <a:r>
              <a:rPr lang="en-US" sz="2400" b="1" dirty="0"/>
              <a:t>ANC coverage (1</a:t>
            </a:r>
            <a:r>
              <a:rPr lang="en-US" sz="2400" b="1" baseline="30000" dirty="0"/>
              <a:t>st</a:t>
            </a:r>
            <a:r>
              <a:rPr lang="en-US" sz="2400" b="1" dirty="0"/>
              <a:t> Visit) stands at 12%</a:t>
            </a:r>
          </a:p>
          <a:p>
            <a:pPr>
              <a:spcBef>
                <a:spcPts val="748"/>
              </a:spcBef>
              <a:spcAft>
                <a:spcPts val="584"/>
              </a:spcAft>
            </a:pPr>
            <a:r>
              <a:rPr lang="en-US" sz="2400" b="1" dirty="0"/>
              <a:t>Performance in Nutrition dropped, with 3% of 6-59 months children receiving Vit A supplementation and 6% of children aged 6-59 months being exclusively breastfed. The percentage of dewormed children also drastically reduced to 2% </a:t>
            </a:r>
          </a:p>
          <a:p>
            <a:pPr>
              <a:spcBef>
                <a:spcPts val="748"/>
              </a:spcBef>
              <a:spcAft>
                <a:spcPts val="584"/>
              </a:spcAft>
            </a:pPr>
            <a:r>
              <a:rPr lang="en-US" sz="2400" b="1" dirty="0"/>
              <a:t>SBA coverage stands at 98% while Deliveries monitored with partograph in August 2024 stood at a rate of 80%. </a:t>
            </a:r>
          </a:p>
          <a:p>
            <a:pPr>
              <a:spcBef>
                <a:spcPts val="748"/>
              </a:spcBef>
              <a:spcAft>
                <a:spcPts val="584"/>
              </a:spcAft>
            </a:pPr>
            <a:r>
              <a:rPr lang="en-US" sz="2400" b="1" dirty="0"/>
              <a:t>57 HFs across </a:t>
            </a:r>
            <a:r>
              <a:rPr lang="en-US" sz="2400" b="1"/>
              <a:t>7 LGAs with </a:t>
            </a:r>
            <a:r>
              <a:rPr lang="en-US" sz="2400" b="1" dirty="0"/>
              <a:t>no ANC reports for the month of August, 2024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CDD482-D311-24E5-8A59-FACD1633A9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5" y="135226"/>
            <a:ext cx="749055" cy="74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18512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21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1400" b="1">
                <a:solidFill>
                  <a:schemeClr val="tx1"/>
                </a:solidFill>
              </a:rPr>
              <a:t>21</a:t>
            </a:fld>
            <a:endParaRPr lang="en-US" sz="1400" b="1" dirty="0">
              <a:solidFill>
                <a:schemeClr val="tx1"/>
              </a:solidFill>
            </a:endParaRPr>
          </a:p>
        </p:txBody>
      </p:sp>
      <p:sp>
        <p:nvSpPr>
          <p:cNvPr id="1048622" name="Title 1"/>
          <p:cNvSpPr txBox="1"/>
          <p:nvPr/>
        </p:nvSpPr>
        <p:spPr>
          <a:xfrm>
            <a:off x="0" y="92952"/>
            <a:ext cx="11598395" cy="883874"/>
          </a:xfrm>
          <a:prstGeom prst="rect">
            <a:avLst/>
          </a:prstGeom>
          <a:solidFill>
            <a:schemeClr val="accent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>
                <a:latin typeface="Arial Black" panose="020B0A04020102020204" pitchFamily="34" charset="0"/>
              </a:rPr>
              <a:t>ACTION PLAN</a:t>
            </a:r>
            <a:endParaRPr lang="x-none" sz="2400">
              <a:solidFill>
                <a:schemeClr val="bg2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194308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2870195"/>
              </p:ext>
            </p:extLst>
          </p:nvPr>
        </p:nvGraphicFramePr>
        <p:xfrm>
          <a:off x="0" y="1044214"/>
          <a:ext cx="12515850" cy="58137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99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046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1715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96072">
                <a:tc>
                  <a:txBody>
                    <a:bodyPr/>
                    <a:lstStyle/>
                    <a:p>
                      <a:r>
                        <a:rPr lang="en-US" sz="1900" b="1" dirty="0"/>
                        <a:t>Issues</a:t>
                      </a:r>
                      <a:r>
                        <a:rPr lang="en-US" sz="1900" b="1" baseline="0" dirty="0"/>
                        <a:t> Identified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1" baseline="0" dirty="0"/>
                        <a:t>Mitigation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1" dirty="0"/>
                        <a:t>Recommendation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900" b="1" dirty="0"/>
                        <a:t>Responsible</a:t>
                      </a:r>
                      <a:r>
                        <a:rPr lang="en-US" sz="1900" b="1" baseline="0" dirty="0"/>
                        <a:t> Person</a:t>
                      </a:r>
                      <a:endParaRPr lang="en-US" sz="19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17714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GB" sz="1900" b="1" dirty="0"/>
                        <a:t>Low ANC Access (ANC1 Visits)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</a:pPr>
                      <a:endParaRPr lang="en-GB" sz="1900" b="1" dirty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</a:pPr>
                      <a:endParaRPr lang="en-GB" sz="1900" b="1" dirty="0"/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</a:pPr>
                      <a:r>
                        <a:rPr lang="en-GB" sz="1900" b="1" dirty="0"/>
                        <a:t>Poor ANC Utilization (ANC4 Visits)</a:t>
                      </a:r>
                      <a:endParaRPr lang="en-US" sz="1900" b="1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900" dirty="0"/>
                        <a:t>Engaged caregivers in 12 Yenagoa facilities on ANC importance.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900" dirty="0"/>
                        <a:t>Held Safe Motherhood sessions in 6 communities on maternal health and ANC.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900" dirty="0"/>
                        <a:t>Tracked ANC service uptake across the state.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900" dirty="0"/>
                        <a:t>Planned advocacy meetings with new LGA chairmen to encourage health initiative support.</a:t>
                      </a:r>
                      <a:endParaRPr lang="en-US" sz="1900" b="1" baseline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94921" lvl="1" indent="-342900">
                        <a:spcBef>
                          <a:spcPts val="748"/>
                        </a:spcBef>
                        <a:spcAft>
                          <a:spcPts val="584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900" dirty="0"/>
                        <a:t>Set monthly ANC1 targets for PHCs with close monitoring and reward facilities meeting targets (DPHCs).</a:t>
                      </a:r>
                    </a:p>
                    <a:p>
                      <a:pPr marL="694921" lvl="1" indent="-342900">
                        <a:spcBef>
                          <a:spcPts val="748"/>
                        </a:spcBef>
                        <a:spcAft>
                          <a:spcPts val="584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900" dirty="0"/>
                        <a:t>Engage community leaders and institutions for ANC awareness via town hall meetings and religious gatherings (LEMCHIC Coordinators and HPOs).</a:t>
                      </a:r>
                    </a:p>
                    <a:p>
                      <a:pPr marL="694921" lvl="1" indent="-342900">
                        <a:spcBef>
                          <a:spcPts val="748"/>
                        </a:spcBef>
                        <a:spcAft>
                          <a:spcPts val="584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900" dirty="0"/>
                        <a:t>Conduct door-to-door outreach, providing services like SPs and vaccinations, with proper documentation .</a:t>
                      </a:r>
                    </a:p>
                    <a:p>
                      <a:pPr marL="694921" lvl="1" indent="-342900">
                        <a:spcBef>
                          <a:spcPts val="748"/>
                        </a:spcBef>
                        <a:spcAft>
                          <a:spcPts val="584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GB" sz="1900" dirty="0"/>
                        <a:t>Offer free consultation or service fees for first ANC visits at PHCs.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en-US" sz="1900" b="1" dirty="0"/>
                        <a:t>DPHCs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900" b="1" dirty="0"/>
                        <a:t>LEMCHIC Coordinators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900" b="1" dirty="0"/>
                        <a:t>HPOs/SMOs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</a:pPr>
                      <a:r>
                        <a:rPr lang="en-US" sz="1900" b="1" dirty="0"/>
                        <a:t>LGA M&amp;E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479389AC-A236-2C50-86D3-A0B452A6B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438462" y="92952"/>
            <a:ext cx="1077387" cy="951262"/>
          </a:xfrm>
          <a:prstGeom prst="rect">
            <a:avLst/>
          </a:prstGeom>
        </p:spPr>
      </p:pic>
    </p:spTree>
  </p:cSld>
  <p:clrMapOvr>
    <a:masterClrMapping/>
  </p:clrMapOvr>
  <p:transition spd="slow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3967D5B-6214-4A02-8D13-3C7E37BBAFB7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35829" y="6703004"/>
            <a:ext cx="880021" cy="229783"/>
          </a:xfr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22</a:t>
            </a:fld>
            <a:endParaRPr lang="en-US" dirty="0">
              <a:ea typeface="MS PGothic" panose="020B0600070205080204" pitchFamily="34" charset="-128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5FC913-8D83-4AAE-A82D-F7F1B2718F5E}"/>
              </a:ext>
            </a:extLst>
          </p:cNvPr>
          <p:cNvSpPr txBox="1"/>
          <p:nvPr/>
        </p:nvSpPr>
        <p:spPr>
          <a:xfrm>
            <a:off x="4910065" y="538148"/>
            <a:ext cx="3868222" cy="808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T" sz="4517" b="1" dirty="0"/>
              <a:t>THANK YOU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8FB586-E73E-AD11-EAA5-DE22B2E5F9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16923" y="1346525"/>
            <a:ext cx="5528603" cy="376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672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54700" y="46972"/>
            <a:ext cx="6810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08B40"/>
                </a:solidFill>
              </a:rPr>
              <a:t>State Background</a:t>
            </a:r>
            <a:endParaRPr lang="en-US" b="1" dirty="0">
              <a:solidFill>
                <a:srgbClr val="008B4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9815" y="1093257"/>
            <a:ext cx="5064893" cy="538099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345723" y="1093255"/>
            <a:ext cx="6738425" cy="538099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5345723" y="1198347"/>
            <a:ext cx="6685688" cy="4823901"/>
            <a:chOff x="4995060" y="1243216"/>
            <a:chExt cx="6978050" cy="4875460"/>
          </a:xfrm>
        </p:grpSpPr>
        <p:pic>
          <p:nvPicPr>
            <p:cNvPr id="11" name="Picture 10" descr="lga.png"/>
            <p:cNvPicPr>
              <a:picLocks noChangeAspect="1"/>
            </p:cNvPicPr>
            <p:nvPr/>
          </p:nvPicPr>
          <p:blipFill>
            <a:blip r:embed="rId2" cstate="print"/>
            <a:srcRect r="41111"/>
            <a:stretch>
              <a:fillRect/>
            </a:stretch>
          </p:blipFill>
          <p:spPr>
            <a:xfrm>
              <a:off x="8813191" y="1243216"/>
              <a:ext cx="2950668" cy="804039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grpSp>
          <p:nvGrpSpPr>
            <p:cNvPr id="12" name="Group 11"/>
            <p:cNvGrpSpPr/>
            <p:nvPr/>
          </p:nvGrpSpPr>
          <p:grpSpPr>
            <a:xfrm>
              <a:off x="4995060" y="1318630"/>
              <a:ext cx="6978050" cy="4800046"/>
              <a:chOff x="4772951" y="1090368"/>
              <a:chExt cx="6978050" cy="4800046"/>
            </a:xfrm>
          </p:grpSpPr>
          <p:pic>
            <p:nvPicPr>
              <p:cNvPr id="13" name="Picture 12" descr="population1.jpg"/>
              <p:cNvPicPr>
                <a:picLocks noChangeAspect="1"/>
              </p:cNvPicPr>
              <p:nvPr/>
            </p:nvPicPr>
            <p:blipFill>
              <a:blip r:embed="rId3" cstate="print"/>
              <a:srcRect l="3832" t="8985" r="5818" b="9831"/>
              <a:stretch>
                <a:fillRect/>
              </a:stretch>
            </p:blipFill>
            <p:spPr>
              <a:xfrm>
                <a:off x="4792966" y="1090368"/>
                <a:ext cx="2060314" cy="736957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pic>
            <p:nvPicPr>
              <p:cNvPr id="14" name="Picture 13" descr="u5.png"/>
              <p:cNvPicPr>
                <a:picLocks noChangeAspect="1"/>
              </p:cNvPicPr>
              <p:nvPr/>
            </p:nvPicPr>
            <p:blipFill>
              <a:blip r:embed="rId4" cstate="print"/>
              <a:srcRect t="20586" b="20586"/>
              <a:stretch>
                <a:fillRect/>
              </a:stretch>
            </p:blipFill>
            <p:spPr>
              <a:xfrm>
                <a:off x="4792965" y="2687082"/>
                <a:ext cx="2172047" cy="667864"/>
              </a:xfrm>
              <a:prstGeom prst="rect">
                <a:avLst/>
              </a:prstGeom>
            </p:spPr>
          </p:pic>
          <p:pic>
            <p:nvPicPr>
              <p:cNvPr id="15" name="Picture 14" descr="u1.jpg"/>
              <p:cNvPicPr>
                <a:picLocks noChangeAspect="1"/>
              </p:cNvPicPr>
              <p:nvPr/>
            </p:nvPicPr>
            <p:blipFill>
              <a:blip r:embed="rId5" cstate="print"/>
              <a:srcRect l="4997" t="13113" r="8212" b="52354"/>
              <a:stretch>
                <a:fillRect/>
              </a:stretch>
            </p:blipFill>
            <p:spPr>
              <a:xfrm>
                <a:off x="8712153" y="2640003"/>
                <a:ext cx="2842446" cy="396373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4792965" y="1868743"/>
                <a:ext cx="2044502" cy="52881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en-US" sz="2800" i="0" u="none" strike="noStrike" dirty="0">
                    <a:effectLst/>
                  </a:rPr>
                  <a:t>2,769,283</a:t>
                </a:r>
                <a:endParaRPr lang="en-US" sz="28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8712149" y="1974955"/>
                <a:ext cx="2829600" cy="52881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b="1" dirty="0"/>
                  <a:t>8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772951" y="3555371"/>
                <a:ext cx="2172047" cy="52881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553,857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712152" y="3062998"/>
                <a:ext cx="2829599" cy="52881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110,771</a:t>
                </a:r>
                <a:endParaRPr lang="en-GB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957428" y="5486026"/>
                <a:ext cx="1803093" cy="404388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000" b="1" dirty="0">
                    <a:solidFill>
                      <a:srgbClr val="C00000"/>
                    </a:solidFill>
                  </a:rPr>
                  <a:t>299 HF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8712148" y="4660494"/>
                <a:ext cx="3038853" cy="528812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2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138,646</a:t>
                </a:r>
              </a:p>
            </p:txBody>
          </p:sp>
        </p:grpSp>
      </p:grpSp>
      <p:pic>
        <p:nvPicPr>
          <p:cNvPr id="23" name="Picture 22" descr="A close up of a sign&#10;&#10;Description automatically generated">
            <a:extLst>
              <a:ext uri="{FF2B5EF4-FFF2-40B4-BE49-F238E27FC236}">
                <a16:creationId xmlns:a16="http://schemas.microsoft.com/office/drawing/2014/main" id="{F98A0E8D-2052-49C5-8607-AA6475327E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3128" y="4396412"/>
            <a:ext cx="2081044" cy="1204341"/>
          </a:xfrm>
          <a:prstGeom prst="rect">
            <a:avLst/>
          </a:prstGeom>
        </p:spPr>
      </p:pic>
      <p:pic>
        <p:nvPicPr>
          <p:cNvPr id="24" name="Picture 4" descr="Maternity free vector download (14 Free vector) for commercial use. format:  ai, eps, cdr, svg vector illustration graphic art design">
            <a:extLst>
              <a:ext uri="{FF2B5EF4-FFF2-40B4-BE49-F238E27FC236}">
                <a16:creationId xmlns:a16="http://schemas.microsoft.com/office/drawing/2014/main" id="{C37A06E8-EAC0-F045-A264-38B932360D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440431" y="3786989"/>
            <a:ext cx="2028758" cy="100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15" y="1093255"/>
            <a:ext cx="4897839" cy="521962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63767343-0809-4AB1-A6AC-AF6A4E012EA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258258" y="60940"/>
            <a:ext cx="749055" cy="7490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2" y="1"/>
            <a:ext cx="1027139" cy="90671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9665068" y="5898076"/>
            <a:ext cx="196771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105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22100" y="5396000"/>
            <a:ext cx="2557248" cy="400110"/>
          </a:xfrm>
          <a:prstGeom prst="rect">
            <a:avLst/>
          </a:prstGeom>
          <a:solidFill>
            <a:srgbClr val="2CE82C"/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RMNCAH+N Facilities</a:t>
            </a:r>
          </a:p>
        </p:txBody>
      </p:sp>
    </p:spTree>
    <p:extLst>
      <p:ext uri="{BB962C8B-B14F-4D97-AF65-F5344CB8AC3E}">
        <p14:creationId xmlns:p14="http://schemas.microsoft.com/office/powerpoint/2010/main" val="4088234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8077F-BE11-417B-B30B-948F0CABA312}"/>
              </a:ext>
            </a:extLst>
          </p:cNvPr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sz="3696" dirty="0"/>
              <a:t>Maternal Health Indicators </a:t>
            </a:r>
            <a:endParaRPr lang="en-NG" sz="3696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4A0ACF5A-AF10-48F9-8A78-5825A055A0E9}" type="slidenum">
              <a:rPr lang="en-US" smtClean="0">
                <a:ea typeface="MS PGothic" panose="020B0600070205080204" pitchFamily="34" charset="-128"/>
              </a:rPr>
              <a:t>4</a:t>
            </a:fld>
            <a:endParaRPr lang="en-US" dirty="0">
              <a:ea typeface="MS PGothic" panose="020B0600070205080204" pitchFamily="34" charset="-128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4A7299-210A-185E-CA52-D529D02774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77162" y="131279"/>
            <a:ext cx="749055" cy="749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864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40A47-EE18-5FAC-6E83-B358C18097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3D34D6-1187-2A04-F9EE-3A891C05B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Comparing </a:t>
            </a:r>
            <a:r>
              <a:rPr lang="en-US" sz="2400" b="1" i="0" u="none" strike="noStrike" dirty="0">
                <a:effectLst/>
                <a:latin typeface="Calibri" panose="020F0502020204030204" pitchFamily="34" charset="0"/>
              </a:rPr>
              <a:t>% of Deliveries Taken by Skilled Birth Attendants in January – August 2024</a:t>
            </a:r>
            <a:endParaRPr lang="en-US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FED6F7-CDE4-178F-616C-ACDD9326E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5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E8AC464-AE85-E216-32BA-CB1F38A762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7" y="49952"/>
            <a:ext cx="749055" cy="749055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2EF9BE2-719F-7241-543F-96A9D1673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3645165"/>
              </p:ext>
            </p:extLst>
          </p:nvPr>
        </p:nvGraphicFramePr>
        <p:xfrm>
          <a:off x="-1" y="1071086"/>
          <a:ext cx="5101388" cy="108387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03673">
                  <a:extLst>
                    <a:ext uri="{9D8B030D-6E8A-4147-A177-3AD203B41FA5}">
                      <a16:colId xmlns:a16="http://schemas.microsoft.com/office/drawing/2014/main" val="1793236640"/>
                    </a:ext>
                  </a:extLst>
                </a:gridCol>
                <a:gridCol w="1251284">
                  <a:extLst>
                    <a:ext uri="{9D8B030D-6E8A-4147-A177-3AD203B41FA5}">
                      <a16:colId xmlns:a16="http://schemas.microsoft.com/office/drawing/2014/main" val="2009711784"/>
                    </a:ext>
                  </a:extLst>
                </a:gridCol>
                <a:gridCol w="1164657">
                  <a:extLst>
                    <a:ext uri="{9D8B030D-6E8A-4147-A177-3AD203B41FA5}">
                      <a16:colId xmlns:a16="http://schemas.microsoft.com/office/drawing/2014/main" val="1974922395"/>
                    </a:ext>
                  </a:extLst>
                </a:gridCol>
                <a:gridCol w="981774">
                  <a:extLst>
                    <a:ext uri="{9D8B030D-6E8A-4147-A177-3AD203B41FA5}">
                      <a16:colId xmlns:a16="http://schemas.microsoft.com/office/drawing/2014/main" val="867737673"/>
                    </a:ext>
                  </a:extLst>
                </a:gridCol>
              </a:tblGrid>
              <a:tr h="130564">
                <a:tc>
                  <a:txBody>
                    <a:bodyPr/>
                    <a:lstStyle/>
                    <a:p>
                      <a:pPr algn="l" fontAlgn="b"/>
                      <a:endParaRPr lang="en-NG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Jun-24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Jul-24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Aug-24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471472"/>
                  </a:ext>
                </a:extLst>
              </a:tr>
              <a:tr h="3863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Total Deliveries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939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791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169164"/>
                  </a:ext>
                </a:extLst>
              </a:tr>
              <a:tr h="38636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effectLst/>
                        </a:rPr>
                        <a:t>SBA Delievries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922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942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773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55792"/>
                  </a:ext>
                </a:extLst>
              </a:tr>
            </a:tbl>
          </a:graphicData>
        </a:graphic>
      </p:graphicFrame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0E9C7080-2E5D-AB25-761B-FA1B1421740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937203943"/>
              </p:ext>
            </p:extLst>
          </p:nvPr>
        </p:nvGraphicFramePr>
        <p:xfrm>
          <a:off x="-2" y="953241"/>
          <a:ext cx="12515851" cy="5888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551075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8D354-B39F-B25B-85F7-0E22DAB24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Comparing </a:t>
            </a:r>
            <a:r>
              <a:rPr lang="en-US" sz="2400" b="1" i="0" u="none" strike="noStrike" dirty="0">
                <a:effectLst/>
                <a:latin typeface="Calibri" panose="020F0502020204030204" pitchFamily="34" charset="0"/>
              </a:rPr>
              <a:t>% of Deliveries </a:t>
            </a:r>
            <a:r>
              <a:rPr lang="en-US" sz="2400" dirty="0">
                <a:latin typeface="Calibri" panose="020F0502020204030204" pitchFamily="34" charset="0"/>
              </a:rPr>
              <a:t>Monitored using </a:t>
            </a:r>
            <a:r>
              <a:rPr lang="en-US" sz="2400" b="1" i="0" u="none" strike="noStrike" dirty="0">
                <a:effectLst/>
                <a:latin typeface="Calibri" panose="020F0502020204030204" pitchFamily="34" charset="0"/>
              </a:rPr>
              <a:t>Partograph in January – August</a:t>
            </a:r>
            <a:r>
              <a:rPr lang="en-US" sz="2800" b="1" i="0" u="none" strike="noStrike" dirty="0">
                <a:effectLst/>
                <a:latin typeface="Calibri" panose="020F0502020204030204" pitchFamily="34" charset="0"/>
              </a:rPr>
              <a:t> </a:t>
            </a:r>
            <a:r>
              <a:rPr lang="en-US" sz="2400" b="1" i="0" u="none" strike="noStrike" dirty="0">
                <a:effectLst/>
                <a:latin typeface="Calibri" panose="020F0502020204030204" pitchFamily="34" charset="0"/>
              </a:rPr>
              <a:t>2024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18B71-C6D7-C2D3-2BC3-C4034CBAD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6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4BA725-BF0D-3B95-BA8D-0C5D1FD53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7" y="49952"/>
            <a:ext cx="749055" cy="749055"/>
          </a:xfrm>
          <a:prstGeom prst="rect">
            <a:avLst/>
          </a:prstGeom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7A1DFBA-5153-D42A-0674-720B576E21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017681"/>
              </p:ext>
            </p:extLst>
          </p:nvPr>
        </p:nvGraphicFramePr>
        <p:xfrm>
          <a:off x="77001" y="1102934"/>
          <a:ext cx="5534526" cy="9334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89197">
                  <a:extLst>
                    <a:ext uri="{9D8B030D-6E8A-4147-A177-3AD203B41FA5}">
                      <a16:colId xmlns:a16="http://schemas.microsoft.com/office/drawing/2014/main" val="2050780294"/>
                    </a:ext>
                  </a:extLst>
                </a:gridCol>
                <a:gridCol w="991402">
                  <a:extLst>
                    <a:ext uri="{9D8B030D-6E8A-4147-A177-3AD203B41FA5}">
                      <a16:colId xmlns:a16="http://schemas.microsoft.com/office/drawing/2014/main" val="3482860876"/>
                    </a:ext>
                  </a:extLst>
                </a:gridCol>
                <a:gridCol w="1010653">
                  <a:extLst>
                    <a:ext uri="{9D8B030D-6E8A-4147-A177-3AD203B41FA5}">
                      <a16:colId xmlns:a16="http://schemas.microsoft.com/office/drawing/2014/main" val="4076173591"/>
                    </a:ext>
                  </a:extLst>
                </a:gridCol>
                <a:gridCol w="943274">
                  <a:extLst>
                    <a:ext uri="{9D8B030D-6E8A-4147-A177-3AD203B41FA5}">
                      <a16:colId xmlns:a16="http://schemas.microsoft.com/office/drawing/2014/main" val="1190251493"/>
                    </a:ext>
                  </a:extLst>
                </a:gridCol>
              </a:tblGrid>
              <a:tr h="130478">
                <a:tc>
                  <a:txBody>
                    <a:bodyPr/>
                    <a:lstStyle/>
                    <a:p>
                      <a:pPr algn="l" fontAlgn="b"/>
                      <a:endParaRPr lang="en-NG" sz="1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Jun-24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Jul-24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Aug-24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967383"/>
                  </a:ext>
                </a:extLst>
              </a:tr>
              <a:tr h="179779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>
                          <a:effectLst/>
                        </a:rPr>
                        <a:t>Total Deliveries</a:t>
                      </a:r>
                      <a:endParaRPr lang="en-GB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939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791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656294"/>
                  </a:ext>
                </a:extLst>
              </a:tr>
              <a:tr h="23273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1" u="none" strike="noStrike" dirty="0">
                          <a:effectLst/>
                        </a:rPr>
                        <a:t>Monitored with Partograph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736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758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632</a:t>
                      </a:r>
                    </a:p>
                  </a:txBody>
                  <a:tcPr marL="6350" marR="6350" marT="6350" marB="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173675"/>
                  </a:ext>
                </a:extLst>
              </a:tr>
            </a:tbl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8C5CE8B-23A5-CDA9-B209-96BF9AB787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6298308"/>
              </p:ext>
            </p:extLst>
          </p:nvPr>
        </p:nvGraphicFramePr>
        <p:xfrm>
          <a:off x="0" y="1001026"/>
          <a:ext cx="12515850" cy="58569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645167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52642D-CE4F-624E-4555-728D7544D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HFs with Subpar SBA Reports for </a:t>
            </a:r>
            <a:r>
              <a:rPr lang="en-US" sz="3200" b="1" i="0" u="none" strike="noStrike" dirty="0">
                <a:effectLst/>
                <a:latin typeface="Calibri" panose="020F0502020204030204" pitchFamily="34" charset="0"/>
              </a:rPr>
              <a:t> </a:t>
            </a:r>
            <a:r>
              <a:rPr lang="en-US" sz="3200" dirty="0">
                <a:latin typeface="Calibri" panose="020F0502020204030204" pitchFamily="34" charset="0"/>
              </a:rPr>
              <a:t>August</a:t>
            </a:r>
            <a:r>
              <a:rPr lang="en-US" sz="3200" b="1" i="0" u="none" strike="noStrike" dirty="0">
                <a:effectLst/>
                <a:latin typeface="Calibri" panose="020F0502020204030204" pitchFamily="34" charset="0"/>
              </a:rPr>
              <a:t> 2024</a:t>
            </a:r>
            <a:endParaRPr lang="en-N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9E8F64-ED2D-D5E9-79BD-B40C152B9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7</a:t>
            </a:fld>
            <a:endParaRPr lang="en-US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603152E6-B6F9-A681-10AF-7F40FA68DDB0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198031688"/>
              </p:ext>
            </p:extLst>
          </p:nvPr>
        </p:nvGraphicFramePr>
        <p:xfrm>
          <a:off x="-1" y="1029970"/>
          <a:ext cx="12599468" cy="4348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49867">
                  <a:extLst>
                    <a:ext uri="{9D8B030D-6E8A-4147-A177-3AD203B41FA5}">
                      <a16:colId xmlns:a16="http://schemas.microsoft.com/office/drawing/2014/main" val="1683303813"/>
                    </a:ext>
                  </a:extLst>
                </a:gridCol>
                <a:gridCol w="3149867">
                  <a:extLst>
                    <a:ext uri="{9D8B030D-6E8A-4147-A177-3AD203B41FA5}">
                      <a16:colId xmlns:a16="http://schemas.microsoft.com/office/drawing/2014/main" val="3392794146"/>
                    </a:ext>
                  </a:extLst>
                </a:gridCol>
                <a:gridCol w="3149867">
                  <a:extLst>
                    <a:ext uri="{9D8B030D-6E8A-4147-A177-3AD203B41FA5}">
                      <a16:colId xmlns:a16="http://schemas.microsoft.com/office/drawing/2014/main" val="3058082494"/>
                    </a:ext>
                  </a:extLst>
                </a:gridCol>
                <a:gridCol w="3149867">
                  <a:extLst>
                    <a:ext uri="{9D8B030D-6E8A-4147-A177-3AD203B41FA5}">
                      <a16:colId xmlns:a16="http://schemas.microsoft.com/office/drawing/2014/main" val="428057836"/>
                    </a:ext>
                  </a:extLst>
                </a:gridCol>
              </a:tblGrid>
              <a:tr h="379124">
                <a:tc>
                  <a:txBody>
                    <a:bodyPr/>
                    <a:lstStyle/>
                    <a:p>
                      <a:r>
                        <a:rPr lang="en-GB" sz="2000" dirty="0"/>
                        <a:t>LGA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PHC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Total Deliveries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Deliveries by SBAs</a:t>
                      </a:r>
                      <a:endParaRPr lang="en-NG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5654367"/>
                  </a:ext>
                </a:extLst>
              </a:tr>
              <a:tr h="379124">
                <a:tc>
                  <a:txBody>
                    <a:bodyPr/>
                    <a:lstStyle/>
                    <a:p>
                      <a:r>
                        <a:rPr lang="en-GB" sz="2000" dirty="0" err="1"/>
                        <a:t>Ekeremor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err="1"/>
                        <a:t>Orobiri</a:t>
                      </a:r>
                      <a:r>
                        <a:rPr lang="en-GB" sz="2000" dirty="0"/>
                        <a:t> PHC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1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0</a:t>
                      </a:r>
                      <a:endParaRPr lang="en-NG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4299294"/>
                  </a:ext>
                </a:extLst>
              </a:tr>
              <a:tr h="379124">
                <a:tc>
                  <a:txBody>
                    <a:bodyPr/>
                    <a:lstStyle/>
                    <a:p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Peretorugbene</a:t>
                      </a:r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8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NG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425740"/>
                  </a:ext>
                </a:extLst>
              </a:tr>
              <a:tr h="379124">
                <a:tc rowSpan="3">
                  <a:txBody>
                    <a:bodyPr/>
                    <a:lstStyle/>
                    <a:p>
                      <a:r>
                        <a:rPr lang="en-GB" sz="2000" dirty="0" err="1"/>
                        <a:t>Nembe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 err="1"/>
                        <a:t>Nembe</a:t>
                      </a:r>
                      <a:r>
                        <a:rPr lang="en-GB" sz="2000" dirty="0"/>
                        <a:t> General Hospital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2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0</a:t>
                      </a:r>
                      <a:endParaRPr lang="en-NG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278050"/>
                  </a:ext>
                </a:extLst>
              </a:tr>
              <a:tr h="589344">
                <a:tc vMerge="1">
                  <a:txBody>
                    <a:bodyPr/>
                    <a:lstStyle/>
                    <a:p>
                      <a:endParaRPr lang="en-NG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Obioku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4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0</a:t>
                      </a:r>
                      <a:endParaRPr lang="en-NG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066390"/>
                  </a:ext>
                </a:extLst>
              </a:tr>
              <a:tr h="589344">
                <a:tc vMerge="1">
                  <a:txBody>
                    <a:bodyPr/>
                    <a:lstStyle/>
                    <a:p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Nembe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8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0</a:t>
                      </a:r>
                      <a:endParaRPr lang="en-NG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2092567"/>
                  </a:ext>
                </a:extLst>
              </a:tr>
              <a:tr h="379124">
                <a:tc>
                  <a:txBody>
                    <a:bodyPr/>
                    <a:lstStyle/>
                    <a:p>
                      <a:r>
                        <a:rPr lang="en-GB" sz="2000" dirty="0"/>
                        <a:t>Southern Ijaw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Anyama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1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0</a:t>
                      </a:r>
                      <a:endParaRPr lang="en-NG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2345406"/>
                  </a:ext>
                </a:extLst>
              </a:tr>
              <a:tr h="379124">
                <a:tc>
                  <a:txBody>
                    <a:bodyPr/>
                    <a:lstStyle/>
                    <a:p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Ogboinbiri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Cottage Hospital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2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7</a:t>
                      </a:r>
                      <a:endParaRPr lang="en-NG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70213"/>
                  </a:ext>
                </a:extLst>
              </a:tr>
              <a:tr h="379124">
                <a:tc>
                  <a:txBody>
                    <a:bodyPr/>
                    <a:lstStyle/>
                    <a:p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Oporoma</a:t>
                      </a: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PHC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3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4</a:t>
                      </a:r>
                      <a:endParaRPr lang="en-NG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80032"/>
                  </a:ext>
                </a:extLst>
              </a:tr>
              <a:tr h="379124">
                <a:tc>
                  <a:txBody>
                    <a:bodyPr/>
                    <a:lstStyle/>
                    <a:p>
                      <a:r>
                        <a:rPr lang="en-GB" sz="2000" dirty="0"/>
                        <a:t>Yenagoa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Delightsome Hospital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5</a:t>
                      </a:r>
                      <a:endParaRPr lang="en-NG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3</a:t>
                      </a:r>
                      <a:endParaRPr lang="en-NG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43342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5333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58D354-B39F-B25B-85F7-0E22DAB24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ANC Access and Utilization for January – August 2024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5718B71-C6D7-C2D3-2BC3-C4034CBAD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8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F4BA725-BF0D-3B95-BA8D-0C5D1FD53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598397" y="49952"/>
            <a:ext cx="749055" cy="749055"/>
          </a:xfrm>
          <a:prstGeom prst="rect">
            <a:avLst/>
          </a:prstGeom>
        </p:spPr>
      </p:pic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AACDCC6-8810-422D-6FFC-FB082CEAEA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28027834"/>
              </p:ext>
            </p:extLst>
          </p:nvPr>
        </p:nvGraphicFramePr>
        <p:xfrm>
          <a:off x="0" y="1010654"/>
          <a:ext cx="12515849" cy="57973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08199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A7DA3-AD17-0E52-90D7-EB0F80D4A8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BRASS</a:t>
            </a:r>
            <a:endParaRPr lang="en-NG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78DD42-76B8-D1DF-D79B-4EA2D45DE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FC17A9-1053-4EE0-8A3E-150254159B86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0DB32AE-9DA7-1046-1858-4F4FE59A206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NG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F7AC896-808F-61ED-3E3D-641FBE82D8AE}"/>
              </a:ext>
            </a:extLst>
          </p:cNvPr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642631842"/>
              </p:ext>
            </p:extLst>
          </p:nvPr>
        </p:nvGraphicFramePr>
        <p:xfrm>
          <a:off x="81714" y="1180900"/>
          <a:ext cx="12017240" cy="17812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04310">
                  <a:extLst>
                    <a:ext uri="{9D8B030D-6E8A-4147-A177-3AD203B41FA5}">
                      <a16:colId xmlns:a16="http://schemas.microsoft.com/office/drawing/2014/main" val="3843071226"/>
                    </a:ext>
                  </a:extLst>
                </a:gridCol>
                <a:gridCol w="3004310">
                  <a:extLst>
                    <a:ext uri="{9D8B030D-6E8A-4147-A177-3AD203B41FA5}">
                      <a16:colId xmlns:a16="http://schemas.microsoft.com/office/drawing/2014/main" val="3677545567"/>
                    </a:ext>
                  </a:extLst>
                </a:gridCol>
                <a:gridCol w="3004310">
                  <a:extLst>
                    <a:ext uri="{9D8B030D-6E8A-4147-A177-3AD203B41FA5}">
                      <a16:colId xmlns:a16="http://schemas.microsoft.com/office/drawing/2014/main" val="3059431592"/>
                    </a:ext>
                  </a:extLst>
                </a:gridCol>
                <a:gridCol w="3004310">
                  <a:extLst>
                    <a:ext uri="{9D8B030D-6E8A-4147-A177-3AD203B41FA5}">
                      <a16:colId xmlns:a16="http://schemas.microsoft.com/office/drawing/2014/main" val="159205497"/>
                    </a:ext>
                  </a:extLst>
                </a:gridCol>
              </a:tblGrid>
              <a:tr h="1409096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dirty="0">
                          <a:effectLst/>
                        </a:rPr>
                        <a:t>BRASS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dirty="0">
                          <a:effectLst/>
                        </a:rPr>
                        <a:t>August 2024 ANC Attendance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dirty="0">
                          <a:effectLst/>
                        </a:rPr>
                        <a:t>August 2024 ANC 1st Visit 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 dirty="0">
                          <a:effectLst/>
                        </a:rPr>
                        <a:t>August 2024 ANC 4th visit</a:t>
                      </a:r>
                      <a:endParaRPr lang="en-GB" sz="24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99314670"/>
                  </a:ext>
                </a:extLst>
              </a:tr>
              <a:tr h="311937">
                <a:tc>
                  <a:txBody>
                    <a:bodyPr/>
                    <a:lstStyle/>
                    <a:p>
                      <a:pPr algn="l" fontAlgn="b"/>
                      <a:r>
                        <a:rPr lang="en-GB" sz="2400" b="1" u="none" strike="noStrike">
                          <a:effectLst/>
                        </a:rPr>
                        <a:t>Ibidi PHC</a:t>
                      </a:r>
                      <a:endParaRPr lang="en-GB" sz="24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400" b="1" u="none" strike="noStrike">
                          <a:effectLst/>
                        </a:rPr>
                        <a:t>0</a:t>
                      </a:r>
                      <a:endParaRPr lang="en-NG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400" b="1" u="none" strike="noStrike">
                          <a:effectLst/>
                        </a:rPr>
                        <a:t>0</a:t>
                      </a:r>
                      <a:endParaRPr lang="en-NG" sz="2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NG" sz="2400" b="1" u="none" strike="noStrike" dirty="0">
                          <a:effectLst/>
                        </a:rPr>
                        <a:t>0</a:t>
                      </a:r>
                      <a:endParaRPr lang="en-NG" sz="2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108910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138549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VAN_Nigeria">
  <a:themeElements>
    <a:clrScheme name="Nigeria VAN">
      <a:dk1>
        <a:srgbClr val="000000"/>
      </a:dk1>
      <a:lt1>
        <a:srgbClr val="FFFFFF"/>
      </a:lt1>
      <a:dk2>
        <a:srgbClr val="000000"/>
      </a:dk2>
      <a:lt2>
        <a:srgbClr val="E5E5E5"/>
      </a:lt2>
      <a:accent1>
        <a:srgbClr val="008753"/>
      </a:accent1>
      <a:accent2>
        <a:srgbClr val="F2F2F2"/>
      </a:accent2>
      <a:accent3>
        <a:srgbClr val="BFBFBF"/>
      </a:accent3>
      <a:accent4>
        <a:srgbClr val="7F7F7F"/>
      </a:accent4>
      <a:accent5>
        <a:srgbClr val="595959"/>
      </a:accent5>
      <a:accent6>
        <a:srgbClr val="262626"/>
      </a:accent6>
      <a:hlink>
        <a:srgbClr val="44969F"/>
      </a:hlink>
      <a:folHlink>
        <a:srgbClr val="44969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</a:ln>
      </a:spPr>
      <a:bodyPr vert="horz" wrap="square" lIns="91440" tIns="45720" rIns="91440" bIns="45720" numCol="1" anchor="t" anchorCtr="0" compatLnSpc="1"/>
      <a:lstStyle>
        <a:defPPr eaLnBrk="1" hangingPunct="1">
          <a:defRPr sz="900" b="0" i="0" dirty="0" smtClean="0">
            <a:solidFill>
              <a:srgbClr val="000000"/>
            </a:solidFill>
            <a:latin typeface="+mj-lt"/>
          </a:defRPr>
        </a:defPPr>
      </a:lstStyle>
    </a:spDef>
    <a:lnDef>
      <a:spPr bwMode="auto">
        <a:noFill/>
        <a:ln w="9525" cap="flat" cmpd="sng" algn="ctr">
          <a:solidFill>
            <a:schemeClr val="accent4"/>
          </a:solidFill>
          <a:prstDash val="solid"/>
          <a:round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PHCDA Mar 2019 Temp" id="{3AAE0384-AD27-421D-84C4-7BB6D7F3D024}" vid="{3EF07874-77DB-4C5B-A23A-6FA75497618A}"/>
    </a:ext>
  </a:extLst>
</a:theme>
</file>

<file path=ppt/theme/theme2.xml><?xml version="1.0" encoding="utf-8"?>
<a:theme xmlns:a="http://schemas.openxmlformats.org/drawingml/2006/main" name="2_VAN_Nigeria">
  <a:themeElements>
    <a:clrScheme name="Nigeria VAN">
      <a:dk1>
        <a:srgbClr val="000000"/>
      </a:dk1>
      <a:lt1>
        <a:srgbClr val="FFFFFF"/>
      </a:lt1>
      <a:dk2>
        <a:srgbClr val="000000"/>
      </a:dk2>
      <a:lt2>
        <a:srgbClr val="E5E5E5"/>
      </a:lt2>
      <a:accent1>
        <a:srgbClr val="008753"/>
      </a:accent1>
      <a:accent2>
        <a:srgbClr val="F2F2F2"/>
      </a:accent2>
      <a:accent3>
        <a:srgbClr val="BFBFBF"/>
      </a:accent3>
      <a:accent4>
        <a:srgbClr val="7F7F7F"/>
      </a:accent4>
      <a:accent5>
        <a:srgbClr val="595959"/>
      </a:accent5>
      <a:accent6>
        <a:srgbClr val="262626"/>
      </a:accent6>
      <a:hlink>
        <a:srgbClr val="44969F"/>
      </a:hlink>
      <a:folHlink>
        <a:srgbClr val="44969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</a:ln>
      </a:spPr>
      <a:bodyPr vert="horz" wrap="square" lIns="91440" tIns="45720" rIns="91440" bIns="45720" numCol="1" anchor="t" anchorCtr="0" compatLnSpc="1"/>
      <a:lstStyle>
        <a:defPPr eaLnBrk="1" hangingPunct="1">
          <a:defRPr sz="900" b="0" i="0" dirty="0" smtClean="0">
            <a:solidFill>
              <a:srgbClr val="000000"/>
            </a:solidFill>
            <a:latin typeface="+mj-lt"/>
          </a:defRPr>
        </a:defPPr>
      </a:lstStyle>
    </a:spDef>
    <a:lnDef>
      <a:spPr bwMode="auto">
        <a:noFill/>
        <a:ln w="9525" cap="flat" cmpd="sng" algn="ctr">
          <a:solidFill>
            <a:schemeClr val="accent4"/>
          </a:solidFill>
          <a:prstDash val="solid"/>
          <a:round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PHCDA Mar 2019 Temp" id="{3AAE0384-AD27-421D-84C4-7BB6D7F3D024}" vid="{3EF07874-77DB-4C5B-A23A-6FA75497618A}"/>
    </a:ext>
  </a:extLst>
</a:theme>
</file>

<file path=ppt/theme/theme3.xml><?xml version="1.0" encoding="utf-8"?>
<a:theme xmlns:a="http://schemas.openxmlformats.org/drawingml/2006/main" name="3_VAN_Nigeria">
  <a:themeElements>
    <a:clrScheme name="Nigeria VAN">
      <a:dk1>
        <a:srgbClr val="000000"/>
      </a:dk1>
      <a:lt1>
        <a:srgbClr val="FFFFFF"/>
      </a:lt1>
      <a:dk2>
        <a:srgbClr val="000000"/>
      </a:dk2>
      <a:lt2>
        <a:srgbClr val="E5E5E5"/>
      </a:lt2>
      <a:accent1>
        <a:srgbClr val="008753"/>
      </a:accent1>
      <a:accent2>
        <a:srgbClr val="F2F2F2"/>
      </a:accent2>
      <a:accent3>
        <a:srgbClr val="BFBFBF"/>
      </a:accent3>
      <a:accent4>
        <a:srgbClr val="7F7F7F"/>
      </a:accent4>
      <a:accent5>
        <a:srgbClr val="595959"/>
      </a:accent5>
      <a:accent6>
        <a:srgbClr val="262626"/>
      </a:accent6>
      <a:hlink>
        <a:srgbClr val="44969F"/>
      </a:hlink>
      <a:folHlink>
        <a:srgbClr val="44969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noFill/>
          <a:miter lim="800000"/>
        </a:ln>
      </a:spPr>
      <a:bodyPr vert="horz" wrap="square" lIns="91440" tIns="45720" rIns="91440" bIns="45720" numCol="1" anchor="t" anchorCtr="0" compatLnSpc="1"/>
      <a:lstStyle>
        <a:defPPr eaLnBrk="1" hangingPunct="1">
          <a:defRPr sz="900" b="0" i="0" dirty="0" smtClean="0">
            <a:solidFill>
              <a:srgbClr val="000000"/>
            </a:solidFill>
            <a:latin typeface="+mj-lt"/>
          </a:defRPr>
        </a:defPPr>
      </a:lstStyle>
    </a:spDef>
    <a:lnDef>
      <a:spPr bwMode="auto">
        <a:noFill/>
        <a:ln w="9525" cap="flat" cmpd="sng" algn="ctr">
          <a:solidFill>
            <a:schemeClr val="accent4"/>
          </a:solidFill>
          <a:prstDash val="solid"/>
          <a:round/>
          <a:headEnd type="none" w="med" len="med"/>
          <a:tailEnd type="none" w="med" len="med"/>
        </a:ln>
      </a:spPr>
      <a:bodyPr/>
      <a:lstStyle/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PHCDA Mar 2019 Temp" id="{3AAE0384-AD27-421D-84C4-7BB6D7F3D024}" vid="{3EF07874-77DB-4C5B-A23A-6FA75497618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6426</TotalTime>
  <Words>964</Words>
  <Application>Microsoft Office PowerPoint</Application>
  <PresentationFormat>Custom</PresentationFormat>
  <Paragraphs>409</Paragraphs>
  <Slides>22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2" baseType="lpstr">
      <vt:lpstr>MS PGothic</vt:lpstr>
      <vt:lpstr>Arial</vt:lpstr>
      <vt:lpstr>Arial Black</vt:lpstr>
      <vt:lpstr>Calibri</vt:lpstr>
      <vt:lpstr>Verdana</vt:lpstr>
      <vt:lpstr>Wingdings</vt:lpstr>
      <vt:lpstr>1_VAN_Nigeria</vt:lpstr>
      <vt:lpstr>2_VAN_Nigeria</vt:lpstr>
      <vt:lpstr>3_VAN_Nigeria</vt:lpstr>
      <vt:lpstr>think-cell Slide</vt:lpstr>
      <vt:lpstr>Bayelsa State RMNCAHN Report for August, 2024 Data Source: DHIS2 </vt:lpstr>
      <vt:lpstr>Presentation Outline  </vt:lpstr>
      <vt:lpstr>PowerPoint Presentation</vt:lpstr>
      <vt:lpstr>Maternal Health Indicators </vt:lpstr>
      <vt:lpstr>Comparing % of Deliveries Taken by Skilled Birth Attendants in January – August 2024</vt:lpstr>
      <vt:lpstr>Comparing % of Deliveries Monitored using Partograph in January – August 2024</vt:lpstr>
      <vt:lpstr>HFs with Subpar SBA Reports for  August 2024</vt:lpstr>
      <vt:lpstr>ANC Access and Utilization for January – August 2024</vt:lpstr>
      <vt:lpstr>BRASS</vt:lpstr>
      <vt:lpstr>KOLOKUMA/OPOKUMA</vt:lpstr>
      <vt:lpstr>NEMBE</vt:lpstr>
      <vt:lpstr>OGBIA</vt:lpstr>
      <vt:lpstr>SAGBAMA</vt:lpstr>
      <vt:lpstr>SOUTHERN IJAW</vt:lpstr>
      <vt:lpstr>YENAGOA</vt:lpstr>
      <vt:lpstr>YENAGOA</vt:lpstr>
      <vt:lpstr>CHILD HEALTH </vt:lpstr>
      <vt:lpstr>Nutrition: Comparing Selected Indicators for Bayelsa – January - August 2024</vt:lpstr>
      <vt:lpstr>Child Health: Selected Indicators for Bayelsa in August, 2024</vt:lpstr>
      <vt:lpstr>Key Findings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Routine Immunization Performance Monitoring</dc:title>
  <dc:creator>Rasheed</dc:creator>
  <cp:lastModifiedBy>Jesudeigha Tebepah</cp:lastModifiedBy>
  <cp:revision>22</cp:revision>
  <dcterms:created xsi:type="dcterms:W3CDTF">2019-09-19T19:12:19Z</dcterms:created>
  <dcterms:modified xsi:type="dcterms:W3CDTF">2024-09-23T07:30:34Z</dcterms:modified>
</cp:coreProperties>
</file>